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1" r:id="rId6"/>
    <p:sldId id="262" r:id="rId7"/>
    <p:sldId id="263" r:id="rId8"/>
    <p:sldId id="265" r:id="rId9"/>
    <p:sldId id="266" r:id="rId10"/>
    <p:sldId id="277" r:id="rId11"/>
    <p:sldId id="267" r:id="rId12"/>
    <p:sldId id="269" r:id="rId13"/>
    <p:sldId id="270" r:id="rId14"/>
    <p:sldId id="281" r:id="rId15"/>
    <p:sldId id="282" r:id="rId16"/>
    <p:sldId id="271" r:id="rId17"/>
    <p:sldId id="278" r:id="rId18"/>
    <p:sldId id="272" r:id="rId19"/>
    <p:sldId id="280" r:id="rId20"/>
    <p:sldId id="273" r:id="rId21"/>
    <p:sldId id="274" r:id="rId22"/>
    <p:sldId id="275" r:id="rId23"/>
    <p:sldId id="276" r:id="rId24"/>
    <p:sldId id="279" r:id="rId25"/>
    <p:sldId id="260" r:id="rId26"/>
    <p:sldId id="2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41" autoAdjust="0"/>
    <p:restoredTop sz="94660"/>
  </p:normalViewPr>
  <p:slideViewPr>
    <p:cSldViewPr snapToGrid="0">
      <p:cViewPr varScale="1">
        <p:scale>
          <a:sx n="80" d="100"/>
          <a:sy n="80" d="100"/>
        </p:scale>
        <p:origin x="42"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smtClean="0"/>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smtClean="0"/>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42A54C80-263E-416B-A8E0-580EDEADCBDC}" type="datetimeFigureOut">
              <a:rPr lang="en-US" dirty="0"/>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4/11/2016</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4/11/2016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doaks.org/library-archives/garden-archives/biographies/xavier-perrot" TargetMode="External"/><Relationship Id="rId2" Type="http://schemas.openxmlformats.org/officeDocument/2006/relationships/hyperlink" Target="http://www.gsd.harvard.edu/#/people/andrewcao.html" TargetMode="External"/><Relationship Id="rId1" Type="http://schemas.openxmlformats.org/officeDocument/2006/relationships/slideLayout" Target="../slideLayouts/slideLayout2.xml"/><Relationship Id="rId6" Type="http://schemas.openxmlformats.org/officeDocument/2006/relationships/hyperlink" Target="http://www.dkomaison.com/articles/experts-maison-jardin/xavier-perrot-le-jardin-comme-une-invitation-au-voyage-30-07-2008-80.htm" TargetMode="External"/><Relationship Id="rId5" Type="http://schemas.openxmlformats.org/officeDocument/2006/relationships/hyperlink" Target="http://www.newitalianblood.com/index.pl?pos=01.00&amp;item=2528" TargetMode="External"/><Relationship Id="rId4" Type="http://schemas.openxmlformats.org/officeDocument/2006/relationships/hyperlink" Target="http://www.architectmagazine.com/design/next-progressives-andy-cao-and-xavier-perrot_o"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CAO PERROT STUDIO</a:t>
            </a:r>
            <a:endParaRPr lang="cs-CZ" dirty="0"/>
          </a:p>
        </p:txBody>
      </p:sp>
      <p:sp>
        <p:nvSpPr>
          <p:cNvPr id="3" name="Podnadpis 2"/>
          <p:cNvSpPr>
            <a:spLocks noGrp="1"/>
          </p:cNvSpPr>
          <p:nvPr>
            <p:ph type="subTitle" idx="1"/>
          </p:nvPr>
        </p:nvSpPr>
        <p:spPr/>
        <p:txBody>
          <a:bodyPr/>
          <a:lstStyle/>
          <a:p>
            <a:r>
              <a:rPr lang="cs-CZ" dirty="0" smtClean="0"/>
              <a:t>Kateřina </a:t>
            </a:r>
            <a:r>
              <a:rPr lang="cs-CZ" dirty="0" smtClean="0"/>
              <a:t>Čechová</a:t>
            </a:r>
          </a:p>
          <a:p>
            <a:r>
              <a:rPr lang="cs-CZ" dirty="0" smtClean="0"/>
              <a:t>Současná krajinářská architektura, AMZO</a:t>
            </a:r>
            <a:endParaRPr lang="cs-CZ" dirty="0"/>
          </a:p>
        </p:txBody>
      </p:sp>
    </p:spTree>
    <p:extLst>
      <p:ext uri="{BB962C8B-B14F-4D97-AF65-F5344CB8AC3E}">
        <p14:creationId xmlns:p14="http://schemas.microsoft.com/office/powerpoint/2010/main" val="3289228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Jardin</a:t>
            </a:r>
            <a:r>
              <a:rPr lang="cs-CZ" dirty="0" smtClean="0"/>
              <a:t> K</a:t>
            </a:r>
            <a:br>
              <a:rPr lang="cs-CZ" dirty="0" smtClean="0"/>
            </a:br>
            <a:r>
              <a:rPr lang="cs-CZ" sz="2800" dirty="0" smtClean="0"/>
              <a:t>Bretagne, Francie, 2004</a:t>
            </a:r>
            <a:endParaRPr lang="cs-CZ" dirty="0"/>
          </a:p>
        </p:txBody>
      </p:sp>
      <p:sp>
        <p:nvSpPr>
          <p:cNvPr id="3" name="Zástupný symbol pro obsah 2"/>
          <p:cNvSpPr>
            <a:spLocks noGrp="1"/>
          </p:cNvSpPr>
          <p:nvPr>
            <p:ph idx="1"/>
          </p:nvPr>
        </p:nvSpPr>
        <p:spPr>
          <a:xfrm>
            <a:off x="677333" y="2160590"/>
            <a:ext cx="11162365" cy="1587460"/>
          </a:xfrm>
        </p:spPr>
        <p:txBody>
          <a:bodyPr/>
          <a:lstStyle/>
          <a:p>
            <a:r>
              <a:rPr lang="cs-CZ" dirty="0" smtClean="0"/>
              <a:t>Zahrada je založena na neustále se měnícím prostředím krajiny Bretagne a moře. </a:t>
            </a:r>
            <a:endParaRPr lang="cs-CZ" dirty="0"/>
          </a:p>
          <a:p>
            <a:r>
              <a:rPr lang="cs-CZ" dirty="0" smtClean="0"/>
              <a:t>Minimalistické použití rostlin klade protiklad k jejich radikální proměnlivosti v průběhu roku. Tvary vegetace zachycují přirozené osvětlení, které má evokovat smyslnost a náladu krajiny Bretagne. </a:t>
            </a:r>
            <a:endParaRPr lang="cs-CZ" dirty="0"/>
          </a:p>
        </p:txBody>
      </p:sp>
      <p:pic>
        <p:nvPicPr>
          <p:cNvPr id="3074" name="Picture 2" descr="http://www.caoperrotstudio.com/images/05_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1893" y="3748049"/>
            <a:ext cx="3840000" cy="288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6" name="Picture 4" descr="http://www.caoperrotstudio.com/images/05_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3299" y="3748049"/>
            <a:ext cx="4330827" cy="288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8" name="Picture 6" descr="http://www.caoperrotstudio.com/images/05_0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33" y="3748049"/>
            <a:ext cx="3840000" cy="288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9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Jardin</a:t>
            </a:r>
            <a:r>
              <a:rPr lang="cs-CZ" dirty="0" smtClean="0"/>
              <a:t> des </a:t>
            </a:r>
            <a:r>
              <a:rPr lang="cs-CZ" dirty="0" err="1" smtClean="0"/>
              <a:t>Hesperides</a:t>
            </a:r>
            <a:r>
              <a:rPr lang="cs-CZ" dirty="0" smtClean="0"/>
              <a:t/>
            </a:r>
            <a:br>
              <a:rPr lang="cs-CZ" dirty="0" smtClean="0"/>
            </a:br>
            <a:r>
              <a:rPr lang="cs-CZ" sz="2800" dirty="0" err="1" smtClean="0"/>
              <a:t>Quebec</a:t>
            </a:r>
            <a:r>
              <a:rPr lang="cs-CZ" sz="2800" dirty="0" smtClean="0"/>
              <a:t>, </a:t>
            </a:r>
            <a:r>
              <a:rPr lang="cs-CZ" sz="2800" dirty="0" err="1" smtClean="0"/>
              <a:t>Canada</a:t>
            </a:r>
            <a:r>
              <a:rPr lang="cs-CZ" sz="2800" dirty="0" smtClean="0"/>
              <a:t>, 2006</a:t>
            </a:r>
            <a:endParaRPr lang="cs-CZ" dirty="0"/>
          </a:p>
        </p:txBody>
      </p:sp>
      <p:sp>
        <p:nvSpPr>
          <p:cNvPr id="3" name="Zástupný symbol pro obsah 2"/>
          <p:cNvSpPr>
            <a:spLocks noGrp="1"/>
          </p:cNvSpPr>
          <p:nvPr>
            <p:ph idx="1"/>
          </p:nvPr>
        </p:nvSpPr>
        <p:spPr>
          <a:xfrm>
            <a:off x="677334" y="2160589"/>
            <a:ext cx="10972360" cy="2185780"/>
          </a:xfrm>
        </p:spPr>
        <p:txBody>
          <a:bodyPr>
            <a:normAutofit/>
          </a:bodyPr>
          <a:lstStyle/>
          <a:p>
            <a:r>
              <a:rPr lang="cs-CZ" dirty="0" smtClean="0"/>
              <a:t>Instalace byla součástí </a:t>
            </a:r>
            <a:r>
              <a:rPr lang="cs-CZ" dirty="0" err="1" smtClean="0"/>
              <a:t>Metis</a:t>
            </a:r>
            <a:r>
              <a:rPr lang="cs-CZ" dirty="0" smtClean="0"/>
              <a:t> </a:t>
            </a:r>
            <a:r>
              <a:rPr lang="cs-CZ" dirty="0"/>
              <a:t>Garden </a:t>
            </a:r>
            <a:r>
              <a:rPr lang="cs-CZ" dirty="0" smtClean="0"/>
              <a:t>Festivalu. Evokuje vůně, zvuky a materiály Vietnamu společně s prostředím řeky St. </a:t>
            </a:r>
            <a:r>
              <a:rPr lang="cs-CZ" dirty="0" err="1" smtClean="0"/>
              <a:t>Lawrence</a:t>
            </a:r>
            <a:r>
              <a:rPr lang="cs-CZ" dirty="0" smtClean="0"/>
              <a:t>. </a:t>
            </a:r>
          </a:p>
          <a:p>
            <a:r>
              <a:rPr lang="cs-CZ" dirty="0" smtClean="0"/>
              <a:t>Zahrada je tvořena kombinací místních zelených řas, Nepálské trávy, divokých kosatců a Himalájského modrého máku. Ve středu rybníka je umístěna velká lucerna, okolo které záhadně vyrůstají z vody pomerančovníky. Lucerna je </a:t>
            </a:r>
            <a:r>
              <a:rPr lang="cs-CZ" dirty="0" smtClean="0"/>
              <a:t>vyrobena </a:t>
            </a:r>
            <a:r>
              <a:rPr lang="cs-CZ" dirty="0" smtClean="0"/>
              <a:t>na základě Vietnamských tradic z bavlny ručně barvené šafránem. Uvnitř lucerny je vytvořená vůně moře, mořských řas a kadidla.</a:t>
            </a:r>
          </a:p>
        </p:txBody>
      </p:sp>
      <p:pic>
        <p:nvPicPr>
          <p:cNvPr id="2050" name="Picture 2" descr="http://www.caoperrotstudio.com/images/03_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687" y="4100974"/>
            <a:ext cx="3600000" cy="270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2" name="Picture 4" descr="http://www.caoperrotstudio.com/images/03_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5530"/>
          <a:stretch/>
        </p:blipFill>
        <p:spPr bwMode="auto">
          <a:xfrm>
            <a:off x="5774167" y="4100974"/>
            <a:ext cx="2211585" cy="270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4" name="Picture 6" descr="http://www.caoperrotstudio.com/images/03_0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5803" y="4100974"/>
            <a:ext cx="4060151" cy="270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Picture 4" descr="http://www.caoperrotstudio.com/images/03_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4836"/>
          <a:stretch/>
        </p:blipFill>
        <p:spPr bwMode="auto">
          <a:xfrm>
            <a:off x="3833738" y="4100974"/>
            <a:ext cx="1833721" cy="270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85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Cloud</a:t>
            </a:r>
            <a:r>
              <a:rPr lang="cs-CZ" dirty="0" smtClean="0"/>
              <a:t> </a:t>
            </a:r>
            <a:r>
              <a:rPr lang="cs-CZ" dirty="0" err="1" smtClean="0"/>
              <a:t>Chandelier</a:t>
            </a:r>
            <a:r>
              <a:rPr lang="cs-CZ" dirty="0" smtClean="0"/>
              <a:t/>
            </a:r>
            <a:br>
              <a:rPr lang="cs-CZ" dirty="0" smtClean="0"/>
            </a:br>
            <a:r>
              <a:rPr lang="cs-CZ" sz="2800" dirty="0" smtClean="0"/>
              <a:t>Paříž, Francie</a:t>
            </a:r>
            <a:r>
              <a:rPr lang="cs-CZ" sz="2800" dirty="0" smtClean="0"/>
              <a:t>, 2008</a:t>
            </a:r>
            <a:endParaRPr lang="cs-CZ" dirty="0"/>
          </a:p>
        </p:txBody>
      </p:sp>
      <p:sp>
        <p:nvSpPr>
          <p:cNvPr id="3" name="Zástupný symbol pro obsah 2"/>
          <p:cNvSpPr>
            <a:spLocks noGrp="1"/>
          </p:cNvSpPr>
          <p:nvPr>
            <p:ph idx="1"/>
          </p:nvPr>
        </p:nvSpPr>
        <p:spPr>
          <a:xfrm>
            <a:off x="677334" y="2160589"/>
            <a:ext cx="6792246" cy="3880773"/>
          </a:xfrm>
        </p:spPr>
        <p:txBody>
          <a:bodyPr/>
          <a:lstStyle/>
          <a:p>
            <a:r>
              <a:rPr lang="cs-CZ" dirty="0" smtClean="0"/>
              <a:t>Instalace byla vybudována pro ústředí KENZO v Paříži.</a:t>
            </a:r>
          </a:p>
          <a:p>
            <a:r>
              <a:rPr lang="cs-CZ" dirty="0" smtClean="0"/>
              <a:t>Inspirací byl přístup společnosti KENZO k pomíjivosti světla a explozi barev. </a:t>
            </a:r>
          </a:p>
          <a:p>
            <a:r>
              <a:rPr lang="cs-CZ" dirty="0" smtClean="0"/>
              <a:t>Ocelová konstrukce a drátěné pletivo je pokryto 3 000 krystalky </a:t>
            </a:r>
            <a:r>
              <a:rPr lang="cs-CZ" dirty="0" err="1" smtClean="0"/>
              <a:t>Swarovski</a:t>
            </a:r>
            <a:r>
              <a:rPr lang="cs-CZ" dirty="0" smtClean="0"/>
              <a:t>. </a:t>
            </a:r>
          </a:p>
          <a:p>
            <a:r>
              <a:rPr lang="cs-CZ" dirty="0" smtClean="0"/>
              <a:t>Na drátěné konstrukci i v zemi byly vysazeny </a:t>
            </a:r>
            <a:r>
              <a:rPr lang="cs-CZ" dirty="0" err="1" smtClean="0"/>
              <a:t>tilandsie</a:t>
            </a:r>
            <a:r>
              <a:rPr lang="cs-CZ" dirty="0" smtClean="0"/>
              <a:t>. </a:t>
            </a:r>
            <a:endParaRPr lang="cs-CZ" dirty="0"/>
          </a:p>
        </p:txBody>
      </p:sp>
      <p:pic>
        <p:nvPicPr>
          <p:cNvPr id="5122" name="Picture 2" descr="http://www.caoperrotstudio.com/images/06_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69580" y="105921"/>
            <a:ext cx="4500000" cy="3375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7469580" y="3480921"/>
            <a:ext cx="4500000" cy="3377079"/>
          </a:xfrm>
          <a:prstGeom prst="rect">
            <a:avLst/>
          </a:prstGeom>
          <a:effectLst>
            <a:softEdge rad="63500"/>
          </a:effectLst>
        </p:spPr>
      </p:pic>
    </p:spTree>
    <p:extLst>
      <p:ext uri="{BB962C8B-B14F-4D97-AF65-F5344CB8AC3E}">
        <p14:creationId xmlns:p14="http://schemas.microsoft.com/office/powerpoint/2010/main" val="221196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Guangming</a:t>
            </a:r>
            <a:r>
              <a:rPr lang="en-US" dirty="0"/>
              <a:t> New Town Central </a:t>
            </a:r>
            <a:r>
              <a:rPr lang="en-US" dirty="0" smtClean="0"/>
              <a:t>Park</a:t>
            </a:r>
            <a:r>
              <a:rPr lang="cs-CZ" dirty="0" smtClean="0"/>
              <a:t/>
            </a:r>
            <a:br>
              <a:rPr lang="cs-CZ" dirty="0" smtClean="0"/>
            </a:br>
            <a:r>
              <a:rPr lang="cs-CZ" sz="2800" dirty="0" err="1" smtClean="0"/>
              <a:t>Schenzen</a:t>
            </a:r>
            <a:r>
              <a:rPr lang="cs-CZ" sz="2800" dirty="0" smtClean="0"/>
              <a:t>, </a:t>
            </a:r>
            <a:r>
              <a:rPr lang="cs-CZ" sz="2800" dirty="0" smtClean="0"/>
              <a:t>Čí</a:t>
            </a:r>
            <a:r>
              <a:rPr lang="cs-CZ" sz="2800" dirty="0" smtClean="0"/>
              <a:t>na</a:t>
            </a:r>
            <a:r>
              <a:rPr lang="cs-CZ" sz="2800" dirty="0" smtClean="0"/>
              <a:t>, 2008</a:t>
            </a:r>
            <a:endParaRPr lang="cs-CZ" dirty="0"/>
          </a:p>
        </p:txBody>
      </p:sp>
      <p:sp>
        <p:nvSpPr>
          <p:cNvPr id="3" name="Zástupný symbol pro obsah 2"/>
          <p:cNvSpPr>
            <a:spLocks noGrp="1"/>
          </p:cNvSpPr>
          <p:nvPr>
            <p:ph idx="1"/>
          </p:nvPr>
        </p:nvSpPr>
        <p:spPr>
          <a:xfrm>
            <a:off x="677334" y="2160590"/>
            <a:ext cx="10782354" cy="1940386"/>
          </a:xfrm>
        </p:spPr>
        <p:txBody>
          <a:bodyPr/>
          <a:lstStyle/>
          <a:p>
            <a:r>
              <a:rPr lang="cs-CZ" dirty="0" smtClean="0"/>
              <a:t>Jedná se o nerealizovaný projekt, jež vyhrál první cenu v mezinárodní soutěži.</a:t>
            </a:r>
          </a:p>
          <a:p>
            <a:r>
              <a:rPr lang="cs-CZ" dirty="0" smtClean="0"/>
              <a:t>Inspirací pro návrh byl obraz „</a:t>
            </a:r>
            <a:r>
              <a:rPr lang="cs-CZ" dirty="0" err="1" smtClean="0"/>
              <a:t>Cloud</a:t>
            </a:r>
            <a:r>
              <a:rPr lang="cs-CZ" dirty="0" smtClean="0"/>
              <a:t> </a:t>
            </a:r>
            <a:r>
              <a:rPr lang="cs-CZ" dirty="0" err="1" smtClean="0"/>
              <a:t>Water</a:t>
            </a:r>
            <a:r>
              <a:rPr lang="cs-CZ" dirty="0" smtClean="0"/>
              <a:t> Stone“ z pozdní dynastie Ming (vzniklý 1594-1644), kde je zobrazována všeobjímající energie, kamene, vody a oblohy.</a:t>
            </a:r>
          </a:p>
          <a:p>
            <a:r>
              <a:rPr lang="cs-CZ" dirty="0" smtClean="0"/>
              <a:t>Cílem nebyla imitace přírody, chtěli stvořit unikátní snovou krajinu, která bude reprezentovat Čínskou filozofii. </a:t>
            </a:r>
          </a:p>
          <a:p>
            <a:endParaRPr lang="cs-CZ" dirty="0"/>
          </a:p>
        </p:txBody>
      </p:sp>
      <p:pic>
        <p:nvPicPr>
          <p:cNvPr id="4" name="Obrázek 3"/>
          <p:cNvPicPr>
            <a:picLocks noChangeAspect="1"/>
          </p:cNvPicPr>
          <p:nvPr/>
        </p:nvPicPr>
        <p:blipFill>
          <a:blip r:embed="rId2"/>
          <a:stretch>
            <a:fillRect/>
          </a:stretch>
        </p:blipFill>
        <p:spPr>
          <a:xfrm>
            <a:off x="8159472" y="4100975"/>
            <a:ext cx="4032342" cy="2700000"/>
          </a:xfrm>
          <a:prstGeom prst="rect">
            <a:avLst/>
          </a:prstGeom>
          <a:effectLst>
            <a:softEdge rad="63500"/>
          </a:effectLst>
        </p:spPr>
      </p:pic>
      <p:pic>
        <p:nvPicPr>
          <p:cNvPr id="5" name="Obrázek 4"/>
          <p:cNvPicPr>
            <a:picLocks noChangeAspect="1"/>
          </p:cNvPicPr>
          <p:nvPr/>
        </p:nvPicPr>
        <p:blipFill>
          <a:blip r:embed="rId3"/>
          <a:stretch>
            <a:fillRect/>
          </a:stretch>
        </p:blipFill>
        <p:spPr>
          <a:xfrm>
            <a:off x="4079736" y="4100975"/>
            <a:ext cx="4032342" cy="2700000"/>
          </a:xfrm>
          <a:prstGeom prst="rect">
            <a:avLst/>
          </a:prstGeom>
          <a:effectLst>
            <a:softEdge rad="63500"/>
          </a:effectLst>
        </p:spPr>
      </p:pic>
      <p:pic>
        <p:nvPicPr>
          <p:cNvPr id="6" name="Obrázek 5"/>
          <p:cNvPicPr>
            <a:picLocks noChangeAspect="1"/>
          </p:cNvPicPr>
          <p:nvPr/>
        </p:nvPicPr>
        <p:blipFill>
          <a:blip r:embed="rId4"/>
          <a:stretch>
            <a:fillRect/>
          </a:stretch>
        </p:blipFill>
        <p:spPr>
          <a:xfrm>
            <a:off x="0" y="4100975"/>
            <a:ext cx="4032342" cy="2700000"/>
          </a:xfrm>
          <a:prstGeom prst="rect">
            <a:avLst/>
          </a:prstGeom>
          <a:effectLst>
            <a:softEdge rad="63500"/>
          </a:effectLst>
        </p:spPr>
      </p:pic>
    </p:spTree>
    <p:extLst>
      <p:ext uri="{BB962C8B-B14F-4D97-AF65-F5344CB8AC3E}">
        <p14:creationId xmlns:p14="http://schemas.microsoft.com/office/powerpoint/2010/main" val="1229024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88302" y="54909"/>
            <a:ext cx="6120000" cy="4067827"/>
          </a:xfrm>
          <a:prstGeom prst="rect">
            <a:avLst/>
          </a:prstGeom>
          <a:effectLst>
            <a:softEdge rad="63500"/>
          </a:effectLst>
        </p:spPr>
      </p:pic>
      <p:pic>
        <p:nvPicPr>
          <p:cNvPr id="3" name="Obrázek 2"/>
          <p:cNvPicPr>
            <a:picLocks noChangeAspect="1"/>
          </p:cNvPicPr>
          <p:nvPr/>
        </p:nvPicPr>
        <p:blipFill>
          <a:blip r:embed="rId3"/>
          <a:stretch>
            <a:fillRect/>
          </a:stretch>
        </p:blipFill>
        <p:spPr>
          <a:xfrm>
            <a:off x="7616293" y="54909"/>
            <a:ext cx="3960000" cy="2651561"/>
          </a:xfrm>
          <a:prstGeom prst="rect">
            <a:avLst/>
          </a:prstGeom>
          <a:effectLst>
            <a:softEdge rad="63500"/>
          </a:effectLst>
        </p:spPr>
      </p:pic>
      <p:pic>
        <p:nvPicPr>
          <p:cNvPr id="4" name="Obrázek 3"/>
          <p:cNvPicPr>
            <a:picLocks noChangeAspect="1"/>
          </p:cNvPicPr>
          <p:nvPr/>
        </p:nvPicPr>
        <p:blipFill>
          <a:blip r:embed="rId4"/>
          <a:stretch>
            <a:fillRect/>
          </a:stretch>
        </p:blipFill>
        <p:spPr>
          <a:xfrm>
            <a:off x="688302" y="4080057"/>
            <a:ext cx="6120000" cy="2777943"/>
          </a:xfrm>
          <a:prstGeom prst="rect">
            <a:avLst/>
          </a:prstGeom>
          <a:effectLst>
            <a:softEdge rad="63500"/>
          </a:effectLst>
        </p:spPr>
      </p:pic>
      <p:pic>
        <p:nvPicPr>
          <p:cNvPr id="5" name="Obrázek 4"/>
          <p:cNvPicPr>
            <a:picLocks noChangeAspect="1"/>
          </p:cNvPicPr>
          <p:nvPr/>
        </p:nvPicPr>
        <p:blipFill>
          <a:blip r:embed="rId5"/>
          <a:stretch>
            <a:fillRect/>
          </a:stretch>
        </p:blipFill>
        <p:spPr>
          <a:xfrm>
            <a:off x="7616293" y="4267186"/>
            <a:ext cx="3960000" cy="2590814"/>
          </a:xfrm>
          <a:prstGeom prst="rect">
            <a:avLst/>
          </a:prstGeom>
          <a:effectLst>
            <a:softEdge rad="63500"/>
          </a:effectLst>
        </p:spPr>
      </p:pic>
      <p:pic>
        <p:nvPicPr>
          <p:cNvPr id="6" name="Obrázek 5"/>
          <p:cNvPicPr>
            <a:picLocks noChangeAspect="1"/>
          </p:cNvPicPr>
          <p:nvPr/>
        </p:nvPicPr>
        <p:blipFill>
          <a:blip r:embed="rId6"/>
          <a:stretch>
            <a:fillRect/>
          </a:stretch>
        </p:blipFill>
        <p:spPr>
          <a:xfrm>
            <a:off x="7616293" y="2640416"/>
            <a:ext cx="3960000" cy="1692825"/>
          </a:xfrm>
          <a:prstGeom prst="rect">
            <a:avLst/>
          </a:prstGeom>
          <a:effectLst>
            <a:softEdge rad="63500"/>
          </a:effectLst>
        </p:spPr>
      </p:pic>
    </p:spTree>
    <p:extLst>
      <p:ext uri="{BB962C8B-B14F-4D97-AF65-F5344CB8AC3E}">
        <p14:creationId xmlns:p14="http://schemas.microsoft.com/office/powerpoint/2010/main" val="699546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Aerial</a:t>
            </a:r>
            <a:r>
              <a:rPr lang="cs-CZ" dirty="0" smtClean="0"/>
              <a:t> Garden</a:t>
            </a:r>
            <a:br>
              <a:rPr lang="cs-CZ" dirty="0" smtClean="0"/>
            </a:br>
            <a:r>
              <a:rPr lang="cs-CZ" sz="2800" dirty="0" err="1" smtClean="0"/>
              <a:t>Jardin</a:t>
            </a:r>
            <a:r>
              <a:rPr lang="cs-CZ" sz="2800" dirty="0" smtClean="0"/>
              <a:t> des </a:t>
            </a:r>
            <a:r>
              <a:rPr lang="cs-CZ" sz="2800" dirty="0" err="1" smtClean="0"/>
              <a:t>Tuiliers</a:t>
            </a:r>
            <a:r>
              <a:rPr lang="cs-CZ" sz="2800" dirty="0" smtClean="0"/>
              <a:t>, Paříž, 2009</a:t>
            </a:r>
            <a:endParaRPr lang="cs-CZ" dirty="0"/>
          </a:p>
        </p:txBody>
      </p:sp>
      <p:sp>
        <p:nvSpPr>
          <p:cNvPr id="3" name="Zástupný symbol pro obsah 2"/>
          <p:cNvSpPr>
            <a:spLocks noGrp="1"/>
          </p:cNvSpPr>
          <p:nvPr>
            <p:ph idx="1"/>
          </p:nvPr>
        </p:nvSpPr>
        <p:spPr>
          <a:xfrm>
            <a:off x="677334" y="2160589"/>
            <a:ext cx="6827871" cy="3880773"/>
          </a:xfrm>
        </p:spPr>
        <p:txBody>
          <a:bodyPr/>
          <a:lstStyle/>
          <a:p>
            <a:r>
              <a:rPr lang="cs-CZ" dirty="0" smtClean="0"/>
              <a:t>Instalace byla objednána firmou </a:t>
            </a:r>
            <a:r>
              <a:rPr lang="cs-CZ" dirty="0" err="1" smtClean="0"/>
              <a:t>Laurent-Perrier</a:t>
            </a:r>
            <a:r>
              <a:rPr lang="cs-CZ" dirty="0" smtClean="0"/>
              <a:t>, prestižním šampaňským domem, k příležitosti jarního zahradního festivalu „</a:t>
            </a:r>
            <a:r>
              <a:rPr lang="cs-CZ" dirty="0" err="1" smtClean="0"/>
              <a:t>Jardin</a:t>
            </a:r>
            <a:r>
              <a:rPr lang="cs-CZ" dirty="0" smtClean="0"/>
              <a:t>, </a:t>
            </a:r>
            <a:r>
              <a:rPr lang="cs-CZ" dirty="0" err="1" smtClean="0"/>
              <a:t>Jardin</a:t>
            </a:r>
            <a:r>
              <a:rPr lang="cs-CZ" dirty="0" smtClean="0"/>
              <a:t>“.</a:t>
            </a:r>
          </a:p>
          <a:p>
            <a:r>
              <a:rPr lang="cs-CZ" dirty="0" smtClean="0"/>
              <a:t>Výsledný strom je inspirován bublinkami šampaňského, které jsou reprezentovány 20 000 perleťovými lístky barvy šampaňského. Strom je tvořený ze vzdušné postříbřené ocelové konstrukce. Instalace je doplněna jemnými polštáři z kavylu.</a:t>
            </a:r>
          </a:p>
          <a:p>
            <a:r>
              <a:rPr lang="cs-CZ" dirty="0" smtClean="0"/>
              <a:t>Zahrada vyhrála „Grand </a:t>
            </a:r>
            <a:r>
              <a:rPr lang="cs-CZ" dirty="0" err="1" smtClean="0"/>
              <a:t>Prize</a:t>
            </a:r>
            <a:r>
              <a:rPr lang="cs-CZ" dirty="0" smtClean="0"/>
              <a:t> </a:t>
            </a:r>
            <a:r>
              <a:rPr lang="cs-CZ" dirty="0" err="1" smtClean="0"/>
              <a:t>Award</a:t>
            </a:r>
            <a:r>
              <a:rPr lang="cs-CZ" dirty="0" smtClean="0"/>
              <a:t>“ od prezidenta muzea Louvru.</a:t>
            </a:r>
            <a:endParaRPr lang="cs-CZ" dirty="0"/>
          </a:p>
        </p:txBody>
      </p:sp>
      <p:pic>
        <p:nvPicPr>
          <p:cNvPr id="1026" name="Picture 2" descr="http://www.caoperrotstudio.com/images/15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8082" y="195984"/>
            <a:ext cx="432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7628082" y="3435984"/>
            <a:ext cx="4320000" cy="3240000"/>
          </a:xfrm>
          <a:prstGeom prst="rect">
            <a:avLst/>
          </a:prstGeom>
        </p:spPr>
      </p:pic>
    </p:spTree>
    <p:extLst>
      <p:ext uri="{BB962C8B-B14F-4D97-AF65-F5344CB8AC3E}">
        <p14:creationId xmlns:p14="http://schemas.microsoft.com/office/powerpoint/2010/main" val="1047805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Willow</a:t>
            </a:r>
            <a:r>
              <a:rPr lang="cs-CZ" dirty="0" smtClean="0"/>
              <a:t> </a:t>
            </a:r>
            <a:r>
              <a:rPr lang="cs-CZ" dirty="0" err="1" smtClean="0"/>
              <a:t>tree</a:t>
            </a:r>
            <a:r>
              <a:rPr lang="cs-CZ" dirty="0" smtClean="0"/>
              <a:t/>
            </a:r>
            <a:br>
              <a:rPr lang="cs-CZ" dirty="0" smtClean="0"/>
            </a:br>
            <a:r>
              <a:rPr lang="cs-CZ" sz="2800" dirty="0"/>
              <a:t>Grand </a:t>
            </a:r>
            <a:r>
              <a:rPr lang="cs-CZ" sz="2800" dirty="0" err="1"/>
              <a:t>Prairie</a:t>
            </a:r>
            <a:r>
              <a:rPr lang="cs-CZ" sz="2800" dirty="0"/>
              <a:t> </a:t>
            </a:r>
            <a:r>
              <a:rPr lang="cs-CZ" sz="2800" dirty="0" err="1"/>
              <a:t>Central</a:t>
            </a:r>
            <a:r>
              <a:rPr lang="cs-CZ" sz="2800" dirty="0"/>
              <a:t> Park, </a:t>
            </a:r>
            <a:r>
              <a:rPr lang="cs-CZ" sz="2800" dirty="0" smtClean="0"/>
              <a:t>Texas, 2010</a:t>
            </a:r>
            <a:endParaRPr lang="cs-CZ" dirty="0"/>
          </a:p>
        </p:txBody>
      </p:sp>
      <p:sp>
        <p:nvSpPr>
          <p:cNvPr id="3" name="Zástupný symbol pro obsah 2"/>
          <p:cNvSpPr>
            <a:spLocks noGrp="1"/>
          </p:cNvSpPr>
          <p:nvPr>
            <p:ph idx="1"/>
          </p:nvPr>
        </p:nvSpPr>
        <p:spPr>
          <a:xfrm>
            <a:off x="677334" y="2160589"/>
            <a:ext cx="6477546" cy="3880773"/>
          </a:xfrm>
        </p:spPr>
        <p:txBody>
          <a:bodyPr/>
          <a:lstStyle/>
          <a:p>
            <a:r>
              <a:rPr lang="cs-CZ" dirty="0" smtClean="0"/>
              <a:t>Uprostřed jezera v parku vyrůstá strom, který se zrcadlí v jeho hladině. Evokuje impresionistická díla Clauda Moneta. „Vrbové“ lístky se pohybují ve větru a vyluzují zajímavé zvuky. </a:t>
            </a:r>
          </a:p>
          <a:p>
            <a:r>
              <a:rPr lang="cs-CZ" dirty="0" smtClean="0"/>
              <a:t>Kostra stromu je složena z nerezové oceli a 80 000 perleťových lístků. Perleť odráží světlo v každé denní době jinak, což připomíná impresionismus. </a:t>
            </a:r>
            <a:endParaRPr lang="cs-CZ" dirty="0" smtClean="0"/>
          </a:p>
          <a:p>
            <a:endParaRPr lang="cs-CZ" dirty="0"/>
          </a:p>
        </p:txBody>
      </p:sp>
      <p:pic>
        <p:nvPicPr>
          <p:cNvPr id="4" name="Obrázek 3"/>
          <p:cNvPicPr>
            <a:picLocks noChangeAspect="1"/>
          </p:cNvPicPr>
          <p:nvPr/>
        </p:nvPicPr>
        <p:blipFill>
          <a:blip r:embed="rId2"/>
          <a:stretch>
            <a:fillRect/>
          </a:stretch>
        </p:blipFill>
        <p:spPr>
          <a:xfrm>
            <a:off x="7154882" y="212351"/>
            <a:ext cx="4872180" cy="3240000"/>
          </a:xfrm>
          <a:prstGeom prst="rect">
            <a:avLst/>
          </a:prstGeom>
          <a:effectLst>
            <a:softEdge rad="63500"/>
          </a:effectLst>
        </p:spPr>
      </p:pic>
      <p:pic>
        <p:nvPicPr>
          <p:cNvPr id="5" name="Obrázek 4"/>
          <p:cNvPicPr>
            <a:picLocks noChangeAspect="1"/>
          </p:cNvPicPr>
          <p:nvPr/>
        </p:nvPicPr>
        <p:blipFill>
          <a:blip r:embed="rId3"/>
          <a:stretch>
            <a:fillRect/>
          </a:stretch>
        </p:blipFill>
        <p:spPr>
          <a:xfrm>
            <a:off x="7154881" y="3452351"/>
            <a:ext cx="4872181" cy="3240000"/>
          </a:xfrm>
          <a:prstGeom prst="rect">
            <a:avLst/>
          </a:prstGeom>
          <a:effectLst>
            <a:softEdge rad="63500"/>
          </a:effectLst>
        </p:spPr>
      </p:pic>
    </p:spTree>
    <p:extLst>
      <p:ext uri="{BB962C8B-B14F-4D97-AF65-F5344CB8AC3E}">
        <p14:creationId xmlns:p14="http://schemas.microsoft.com/office/powerpoint/2010/main" val="4071304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Pillow</a:t>
            </a:r>
            <a:r>
              <a:rPr lang="cs-CZ" dirty="0" smtClean="0"/>
              <a:t> </a:t>
            </a:r>
            <a:r>
              <a:rPr lang="cs-CZ" dirty="0" err="1" smtClean="0"/>
              <a:t>Field</a:t>
            </a:r>
            <a:r>
              <a:rPr lang="cs-CZ" dirty="0" smtClean="0"/>
              <a:t/>
            </a:r>
            <a:br>
              <a:rPr lang="cs-CZ" dirty="0" smtClean="0"/>
            </a:br>
            <a:r>
              <a:rPr lang="cs-CZ" sz="2800" dirty="0" smtClean="0"/>
              <a:t>Washington, 2010</a:t>
            </a:r>
            <a:endParaRPr lang="cs-CZ" dirty="0"/>
          </a:p>
        </p:txBody>
      </p:sp>
      <p:sp>
        <p:nvSpPr>
          <p:cNvPr id="3" name="Zástupný symbol pro obsah 2"/>
          <p:cNvSpPr>
            <a:spLocks noGrp="1"/>
          </p:cNvSpPr>
          <p:nvPr>
            <p:ph idx="1"/>
          </p:nvPr>
        </p:nvSpPr>
        <p:spPr>
          <a:xfrm>
            <a:off x="677334" y="2160589"/>
            <a:ext cx="6673492" cy="3880773"/>
          </a:xfrm>
        </p:spPr>
        <p:txBody>
          <a:bodyPr/>
          <a:lstStyle/>
          <a:p>
            <a:r>
              <a:rPr lang="cs-CZ" dirty="0" smtClean="0"/>
              <a:t>Park leží na spojnici mezi sídlištěm </a:t>
            </a:r>
            <a:r>
              <a:rPr lang="cs-CZ" dirty="0" err="1" smtClean="0"/>
              <a:t>Greenbridge</a:t>
            </a:r>
            <a:r>
              <a:rPr lang="cs-CZ" dirty="0" smtClean="0"/>
              <a:t> a obchodní čtvrtí. Má symbolizovat </a:t>
            </a:r>
            <a:r>
              <a:rPr lang="cs-CZ" dirty="0" err="1" smtClean="0"/>
              <a:t>multi</a:t>
            </a:r>
            <a:r>
              <a:rPr lang="cs-CZ" dirty="0" smtClean="0"/>
              <a:t>-kulturní obyvatelstvo spojených čtvrtí.</a:t>
            </a:r>
          </a:p>
          <a:p>
            <a:r>
              <a:rPr lang="cs-CZ" dirty="0" smtClean="0"/>
              <a:t>Mezi nově vybudovanými pěšími rampami vznikly 4 kvadranty, které obsahují 227 „polštářů“. Každý má jiné rozměry, ale všechny jsou osazeny </a:t>
            </a:r>
            <a:r>
              <a:rPr lang="cs-CZ" dirty="0" smtClean="0"/>
              <a:t>plazivou </a:t>
            </a:r>
            <a:r>
              <a:rPr lang="cs-CZ" dirty="0" smtClean="0"/>
              <a:t>mateřídouškou, která bude tvořit stálezelený kryt. Na přelomu jara a léta se tyto kopečky promění v kvetoucí růžový koberec.</a:t>
            </a:r>
            <a:endParaRPr lang="cs-CZ" dirty="0"/>
          </a:p>
        </p:txBody>
      </p:sp>
      <p:pic>
        <p:nvPicPr>
          <p:cNvPr id="4" name="Obrázek 3"/>
          <p:cNvPicPr>
            <a:picLocks noChangeAspect="1"/>
          </p:cNvPicPr>
          <p:nvPr/>
        </p:nvPicPr>
        <p:blipFill>
          <a:blip r:embed="rId2"/>
          <a:stretch>
            <a:fillRect/>
          </a:stretch>
        </p:blipFill>
        <p:spPr>
          <a:xfrm>
            <a:off x="7453870" y="46842"/>
            <a:ext cx="4500000" cy="3375000"/>
          </a:xfrm>
          <a:prstGeom prst="rect">
            <a:avLst/>
          </a:prstGeom>
          <a:effectLst>
            <a:softEdge rad="63500"/>
          </a:effectLst>
        </p:spPr>
      </p:pic>
      <p:pic>
        <p:nvPicPr>
          <p:cNvPr id="5" name="Obrázek 4"/>
          <p:cNvPicPr>
            <a:picLocks noChangeAspect="1"/>
          </p:cNvPicPr>
          <p:nvPr/>
        </p:nvPicPr>
        <p:blipFill>
          <a:blip r:embed="rId3"/>
          <a:stretch>
            <a:fillRect/>
          </a:stretch>
        </p:blipFill>
        <p:spPr>
          <a:xfrm>
            <a:off x="7453870" y="3421842"/>
            <a:ext cx="4500000" cy="3375000"/>
          </a:xfrm>
          <a:prstGeom prst="rect">
            <a:avLst/>
          </a:prstGeom>
          <a:effectLst>
            <a:softEdge rad="63500"/>
          </a:effectLst>
        </p:spPr>
      </p:pic>
    </p:spTree>
    <p:extLst>
      <p:ext uri="{BB962C8B-B14F-4D97-AF65-F5344CB8AC3E}">
        <p14:creationId xmlns:p14="http://schemas.microsoft.com/office/powerpoint/2010/main" val="1670291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Red</a:t>
            </a:r>
            <a:r>
              <a:rPr lang="cs-CZ" dirty="0" smtClean="0"/>
              <a:t> </a:t>
            </a:r>
            <a:r>
              <a:rPr lang="cs-CZ" dirty="0" err="1" smtClean="0"/>
              <a:t>Lantern</a:t>
            </a:r>
            <a:r>
              <a:rPr lang="cs-CZ" dirty="0" smtClean="0"/>
              <a:t/>
            </a:r>
            <a:br>
              <a:rPr lang="cs-CZ" dirty="0" smtClean="0"/>
            </a:br>
            <a:r>
              <a:rPr lang="cs-CZ" sz="2800" dirty="0" err="1" smtClean="0"/>
              <a:t>Sonoma</a:t>
            </a:r>
            <a:r>
              <a:rPr lang="cs-CZ" sz="2800" dirty="0" smtClean="0"/>
              <a:t>, </a:t>
            </a:r>
            <a:r>
              <a:rPr lang="cs-CZ" sz="2800" dirty="0" smtClean="0"/>
              <a:t>K</a:t>
            </a:r>
            <a:r>
              <a:rPr lang="cs-CZ" sz="2800" dirty="0" smtClean="0"/>
              <a:t>alifornie, </a:t>
            </a:r>
            <a:r>
              <a:rPr lang="cs-CZ" sz="2800" dirty="0" smtClean="0"/>
              <a:t>2011</a:t>
            </a:r>
            <a:endParaRPr lang="cs-CZ" dirty="0"/>
          </a:p>
        </p:txBody>
      </p:sp>
      <p:sp>
        <p:nvSpPr>
          <p:cNvPr id="3" name="Zástupný symbol pro obsah 2"/>
          <p:cNvSpPr>
            <a:spLocks noGrp="1"/>
          </p:cNvSpPr>
          <p:nvPr>
            <p:ph idx="1"/>
          </p:nvPr>
        </p:nvSpPr>
        <p:spPr>
          <a:xfrm>
            <a:off x="677334" y="2160590"/>
            <a:ext cx="10901108" cy="1940386"/>
          </a:xfrm>
        </p:spPr>
        <p:txBody>
          <a:bodyPr/>
          <a:lstStyle/>
          <a:p>
            <a:r>
              <a:rPr lang="cs-CZ" dirty="0" smtClean="0"/>
              <a:t>Instalace je odkazem na čínské přistěhovalce, kteří zbudovali Kalifornské železnice a jejichž potomci dali základ dnešní čínské čtvrti v San Franciscu.</a:t>
            </a:r>
          </a:p>
          <a:p>
            <a:r>
              <a:rPr lang="cs-CZ" dirty="0" smtClean="0"/>
              <a:t>K lucerně v barvě vaječné skořápky vede železnice, která se postupně ztrácí v rybníku. Na lucerně jsou čínské ornamenty s rudými krystaly ve tvaru kapky.  Obrovské čínské hůlky jsou vyřezané z železničních pražců a vykládané perletí. </a:t>
            </a:r>
            <a:endParaRPr lang="cs-CZ" dirty="0"/>
          </a:p>
        </p:txBody>
      </p:sp>
      <p:pic>
        <p:nvPicPr>
          <p:cNvPr id="4" name="Obrázek 3"/>
          <p:cNvPicPr>
            <a:picLocks noChangeAspect="1"/>
          </p:cNvPicPr>
          <p:nvPr/>
        </p:nvPicPr>
        <p:blipFill>
          <a:blip r:embed="rId2"/>
          <a:stretch>
            <a:fillRect/>
          </a:stretch>
        </p:blipFill>
        <p:spPr>
          <a:xfrm>
            <a:off x="95003" y="3860964"/>
            <a:ext cx="4330827" cy="2880000"/>
          </a:xfrm>
          <a:prstGeom prst="rect">
            <a:avLst/>
          </a:prstGeom>
          <a:effectLst>
            <a:softEdge rad="63500"/>
          </a:effectLst>
        </p:spPr>
      </p:pic>
      <p:pic>
        <p:nvPicPr>
          <p:cNvPr id="5" name="Obrázek 4"/>
          <p:cNvPicPr>
            <a:picLocks noChangeAspect="1"/>
          </p:cNvPicPr>
          <p:nvPr/>
        </p:nvPicPr>
        <p:blipFill>
          <a:blip r:embed="rId3"/>
          <a:stretch>
            <a:fillRect/>
          </a:stretch>
        </p:blipFill>
        <p:spPr>
          <a:xfrm>
            <a:off x="8320773" y="3860964"/>
            <a:ext cx="3840000" cy="2880000"/>
          </a:xfrm>
          <a:prstGeom prst="rect">
            <a:avLst/>
          </a:prstGeom>
          <a:effectLst>
            <a:softEdge rad="63500"/>
          </a:effectLst>
        </p:spPr>
      </p:pic>
      <p:pic>
        <p:nvPicPr>
          <p:cNvPr id="6" name="Obrázek 5"/>
          <p:cNvPicPr>
            <a:picLocks noChangeAspect="1"/>
          </p:cNvPicPr>
          <p:nvPr/>
        </p:nvPicPr>
        <p:blipFill>
          <a:blip r:embed="rId4"/>
          <a:stretch>
            <a:fillRect/>
          </a:stretch>
        </p:blipFill>
        <p:spPr>
          <a:xfrm>
            <a:off x="4453301" y="3860964"/>
            <a:ext cx="3840000" cy="2880000"/>
          </a:xfrm>
          <a:prstGeom prst="rect">
            <a:avLst/>
          </a:prstGeom>
          <a:effectLst>
            <a:softEdge rad="63500"/>
          </a:effectLst>
        </p:spPr>
      </p:pic>
    </p:spTree>
    <p:extLst>
      <p:ext uri="{BB962C8B-B14F-4D97-AF65-F5344CB8AC3E}">
        <p14:creationId xmlns:p14="http://schemas.microsoft.com/office/powerpoint/2010/main" val="3323550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Bai</a:t>
            </a:r>
            <a:r>
              <a:rPr lang="cs-CZ" dirty="0" smtClean="0"/>
              <a:t> </a:t>
            </a:r>
            <a:r>
              <a:rPr lang="cs-CZ" dirty="0" err="1" smtClean="0"/>
              <a:t>Yun</a:t>
            </a:r>
            <a:r>
              <a:rPr lang="cs-CZ" dirty="0" smtClean="0"/>
              <a:t/>
            </a:r>
            <a:br>
              <a:rPr lang="cs-CZ" dirty="0" smtClean="0"/>
            </a:br>
            <a:r>
              <a:rPr lang="cs-CZ" sz="2800" dirty="0" err="1" smtClean="0"/>
              <a:t>Sonoma</a:t>
            </a:r>
            <a:r>
              <a:rPr lang="cs-CZ" sz="2800" dirty="0" smtClean="0"/>
              <a:t>, </a:t>
            </a:r>
            <a:r>
              <a:rPr lang="cs-CZ" sz="2800" dirty="0" smtClean="0"/>
              <a:t>K</a:t>
            </a:r>
            <a:r>
              <a:rPr lang="cs-CZ" sz="2800" dirty="0" smtClean="0"/>
              <a:t>alifornie, </a:t>
            </a:r>
            <a:r>
              <a:rPr lang="cs-CZ" sz="2800" dirty="0" smtClean="0"/>
              <a:t>2011</a:t>
            </a:r>
            <a:endParaRPr lang="cs-CZ" dirty="0"/>
          </a:p>
        </p:txBody>
      </p:sp>
      <p:sp>
        <p:nvSpPr>
          <p:cNvPr id="3" name="Zástupný symbol pro obsah 2"/>
          <p:cNvSpPr>
            <a:spLocks noGrp="1"/>
          </p:cNvSpPr>
          <p:nvPr>
            <p:ph idx="1"/>
          </p:nvPr>
        </p:nvSpPr>
        <p:spPr>
          <a:xfrm>
            <a:off x="677334" y="2160589"/>
            <a:ext cx="6744744" cy="3880773"/>
          </a:xfrm>
        </p:spPr>
        <p:txBody>
          <a:bodyPr/>
          <a:lstStyle/>
          <a:p>
            <a:r>
              <a:rPr lang="cs-CZ" dirty="0" smtClean="0"/>
              <a:t>Instalace se vyvinula z předchozí </a:t>
            </a:r>
            <a:r>
              <a:rPr lang="cs-CZ" dirty="0" err="1" smtClean="0"/>
              <a:t>Lullaby</a:t>
            </a:r>
            <a:r>
              <a:rPr lang="cs-CZ" dirty="0" smtClean="0"/>
              <a:t> Garden. Představuje mračno vznášející se nad zvlněnou krajinou. </a:t>
            </a:r>
          </a:p>
          <a:p>
            <a:r>
              <a:rPr lang="cs-CZ" dirty="0" smtClean="0"/>
              <a:t>Krajina je tvořena z drcené žuly, lastur ústřic a drceného skla. Mrak </a:t>
            </a:r>
            <a:r>
              <a:rPr lang="cs-CZ" dirty="0" err="1" smtClean="0"/>
              <a:t>Bai</a:t>
            </a:r>
            <a:r>
              <a:rPr lang="cs-CZ" dirty="0" smtClean="0"/>
              <a:t> </a:t>
            </a:r>
            <a:r>
              <a:rPr lang="cs-CZ" dirty="0" err="1" smtClean="0"/>
              <a:t>Yun</a:t>
            </a:r>
            <a:r>
              <a:rPr lang="cs-CZ" dirty="0" smtClean="0"/>
              <a:t> je sestaven ze spirálovitě stočeného drátěného pletiva umístěného na úzkých sloupcích. Na pletivu jsou navlečeny tisíce broušených krystalů, které zachycují sluneční i měsíční světlo. </a:t>
            </a:r>
            <a:endParaRPr lang="cs-CZ" dirty="0"/>
          </a:p>
        </p:txBody>
      </p:sp>
      <p:pic>
        <p:nvPicPr>
          <p:cNvPr id="5" name="Obrázek 4"/>
          <p:cNvPicPr>
            <a:picLocks noChangeAspect="1"/>
          </p:cNvPicPr>
          <p:nvPr/>
        </p:nvPicPr>
        <p:blipFill>
          <a:blip r:embed="rId2"/>
          <a:stretch>
            <a:fillRect/>
          </a:stretch>
        </p:blipFill>
        <p:spPr>
          <a:xfrm>
            <a:off x="7527615" y="3452964"/>
            <a:ext cx="4320000" cy="3240000"/>
          </a:xfrm>
          <a:prstGeom prst="rect">
            <a:avLst/>
          </a:prstGeom>
          <a:effectLst>
            <a:softEdge rad="63500"/>
          </a:effectLst>
        </p:spPr>
      </p:pic>
      <p:pic>
        <p:nvPicPr>
          <p:cNvPr id="6" name="Obrázek 5"/>
          <p:cNvPicPr>
            <a:picLocks noChangeAspect="1"/>
          </p:cNvPicPr>
          <p:nvPr/>
        </p:nvPicPr>
        <p:blipFill>
          <a:blip r:embed="rId3"/>
          <a:stretch>
            <a:fillRect/>
          </a:stretch>
        </p:blipFill>
        <p:spPr>
          <a:xfrm>
            <a:off x="7527615" y="97870"/>
            <a:ext cx="4320000" cy="3240000"/>
          </a:xfrm>
          <a:prstGeom prst="rect">
            <a:avLst/>
          </a:prstGeom>
          <a:effectLst>
            <a:softEdge rad="63500"/>
          </a:effectLst>
        </p:spPr>
      </p:pic>
    </p:spTree>
    <p:extLst>
      <p:ext uri="{BB962C8B-B14F-4D97-AF65-F5344CB8AC3E}">
        <p14:creationId xmlns:p14="http://schemas.microsoft.com/office/powerpoint/2010/main" val="315239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CAO PERROT STUDIO</a:t>
            </a:r>
            <a:endParaRPr lang="cs-CZ" dirty="0"/>
          </a:p>
        </p:txBody>
      </p:sp>
      <p:sp>
        <p:nvSpPr>
          <p:cNvPr id="3" name="Zástupný symbol pro obsah 2"/>
          <p:cNvSpPr>
            <a:spLocks noGrp="1"/>
          </p:cNvSpPr>
          <p:nvPr>
            <p:ph idx="1"/>
          </p:nvPr>
        </p:nvSpPr>
        <p:spPr>
          <a:xfrm>
            <a:off x="677334" y="2160590"/>
            <a:ext cx="8625744" cy="3321412"/>
          </a:xfrm>
          <a:custGeom>
            <a:avLst/>
            <a:gdLst>
              <a:gd name="connsiteX0" fmla="*/ 0 w 8596668"/>
              <a:gd name="connsiteY0" fmla="*/ 0 h 2841804"/>
              <a:gd name="connsiteX1" fmla="*/ 1420902 w 8596668"/>
              <a:gd name="connsiteY1" fmla="*/ 0 h 2841804"/>
              <a:gd name="connsiteX2" fmla="*/ 1420902 w 8596668"/>
              <a:gd name="connsiteY2" fmla="*/ 1420902 h 2841804"/>
              <a:gd name="connsiteX3" fmla="*/ 8596668 w 8596668"/>
              <a:gd name="connsiteY3" fmla="*/ 1420902 h 2841804"/>
              <a:gd name="connsiteX4" fmla="*/ 8596668 w 8596668"/>
              <a:gd name="connsiteY4" fmla="*/ 2841804 h 2841804"/>
              <a:gd name="connsiteX5" fmla="*/ 0 w 8596668"/>
              <a:gd name="connsiteY5" fmla="*/ 2841804 h 2841804"/>
              <a:gd name="connsiteX6" fmla="*/ 0 w 8596668"/>
              <a:gd name="connsiteY6" fmla="*/ 0 h 2841804"/>
              <a:gd name="connsiteX0" fmla="*/ 0 w 8625744"/>
              <a:gd name="connsiteY0" fmla="*/ 0 h 2841804"/>
              <a:gd name="connsiteX1" fmla="*/ 1420902 w 8625744"/>
              <a:gd name="connsiteY1" fmla="*/ 0 h 2841804"/>
              <a:gd name="connsiteX2" fmla="*/ 8625744 w 8625744"/>
              <a:gd name="connsiteY2" fmla="*/ 17771 h 2841804"/>
              <a:gd name="connsiteX3" fmla="*/ 8596668 w 8625744"/>
              <a:gd name="connsiteY3" fmla="*/ 1420902 h 2841804"/>
              <a:gd name="connsiteX4" fmla="*/ 8596668 w 8625744"/>
              <a:gd name="connsiteY4" fmla="*/ 2841804 h 2841804"/>
              <a:gd name="connsiteX5" fmla="*/ 0 w 8625744"/>
              <a:gd name="connsiteY5" fmla="*/ 2841804 h 2841804"/>
              <a:gd name="connsiteX6" fmla="*/ 0 w 8625744"/>
              <a:gd name="connsiteY6" fmla="*/ 0 h 2841804"/>
              <a:gd name="connsiteX0" fmla="*/ 0 w 8625744"/>
              <a:gd name="connsiteY0" fmla="*/ 0 h 2841804"/>
              <a:gd name="connsiteX1" fmla="*/ 1420902 w 8625744"/>
              <a:gd name="connsiteY1" fmla="*/ 0 h 2841804"/>
              <a:gd name="connsiteX2" fmla="*/ 8625744 w 8625744"/>
              <a:gd name="connsiteY2" fmla="*/ 17771 h 2841804"/>
              <a:gd name="connsiteX3" fmla="*/ 6988585 w 8625744"/>
              <a:gd name="connsiteY3" fmla="*/ 1310543 h 2841804"/>
              <a:gd name="connsiteX4" fmla="*/ 8596668 w 8625744"/>
              <a:gd name="connsiteY4" fmla="*/ 2841804 h 2841804"/>
              <a:gd name="connsiteX5" fmla="*/ 0 w 8625744"/>
              <a:gd name="connsiteY5" fmla="*/ 2841804 h 2841804"/>
              <a:gd name="connsiteX6" fmla="*/ 0 w 8625744"/>
              <a:gd name="connsiteY6" fmla="*/ 0 h 2841804"/>
              <a:gd name="connsiteX0" fmla="*/ 0 w 8625744"/>
              <a:gd name="connsiteY0" fmla="*/ 0 h 2841804"/>
              <a:gd name="connsiteX1" fmla="*/ 1420902 w 8625744"/>
              <a:gd name="connsiteY1" fmla="*/ 0 h 2841804"/>
              <a:gd name="connsiteX2" fmla="*/ 8625744 w 8625744"/>
              <a:gd name="connsiteY2" fmla="*/ 17771 h 2841804"/>
              <a:gd name="connsiteX3" fmla="*/ 6988585 w 8625744"/>
              <a:gd name="connsiteY3" fmla="*/ 1310543 h 2841804"/>
              <a:gd name="connsiteX4" fmla="*/ 4671054 w 8625744"/>
              <a:gd name="connsiteY4" fmla="*/ 1281018 h 2841804"/>
              <a:gd name="connsiteX5" fmla="*/ 0 w 8625744"/>
              <a:gd name="connsiteY5" fmla="*/ 2841804 h 2841804"/>
              <a:gd name="connsiteX6" fmla="*/ 0 w 8625744"/>
              <a:gd name="connsiteY6" fmla="*/ 0 h 2841804"/>
              <a:gd name="connsiteX0" fmla="*/ 0 w 8625744"/>
              <a:gd name="connsiteY0" fmla="*/ 0 h 2841804"/>
              <a:gd name="connsiteX1" fmla="*/ 1420902 w 8625744"/>
              <a:gd name="connsiteY1" fmla="*/ 0 h 2841804"/>
              <a:gd name="connsiteX2" fmla="*/ 8625744 w 8625744"/>
              <a:gd name="connsiteY2" fmla="*/ 17771 h 2841804"/>
              <a:gd name="connsiteX3" fmla="*/ 6988585 w 8625744"/>
              <a:gd name="connsiteY3" fmla="*/ 1310543 h 2841804"/>
              <a:gd name="connsiteX4" fmla="*/ 4671054 w 8625744"/>
              <a:gd name="connsiteY4" fmla="*/ 1281018 h 2841804"/>
              <a:gd name="connsiteX5" fmla="*/ 0 w 8625744"/>
              <a:gd name="connsiteY5" fmla="*/ 2841804 h 2841804"/>
              <a:gd name="connsiteX6" fmla="*/ 0 w 8625744"/>
              <a:gd name="connsiteY6" fmla="*/ 0 h 2841804"/>
              <a:gd name="connsiteX0" fmla="*/ 0 w 8625744"/>
              <a:gd name="connsiteY0" fmla="*/ 0 h 3121445"/>
              <a:gd name="connsiteX1" fmla="*/ 1420902 w 8625744"/>
              <a:gd name="connsiteY1" fmla="*/ 0 h 3121445"/>
              <a:gd name="connsiteX2" fmla="*/ 8625744 w 8625744"/>
              <a:gd name="connsiteY2" fmla="*/ 17771 h 3121445"/>
              <a:gd name="connsiteX3" fmla="*/ 6988585 w 8625744"/>
              <a:gd name="connsiteY3" fmla="*/ 1310543 h 3121445"/>
              <a:gd name="connsiteX4" fmla="*/ 4671054 w 8625744"/>
              <a:gd name="connsiteY4" fmla="*/ 1281018 h 3121445"/>
              <a:gd name="connsiteX5" fmla="*/ 1608666 w 8625744"/>
              <a:gd name="connsiteY5" fmla="*/ 2868611 h 3121445"/>
              <a:gd name="connsiteX6" fmla="*/ 0 w 8625744"/>
              <a:gd name="connsiteY6" fmla="*/ 2841804 h 3121445"/>
              <a:gd name="connsiteX7" fmla="*/ 0 w 8625744"/>
              <a:gd name="connsiteY7" fmla="*/ 0 h 3121445"/>
              <a:gd name="connsiteX0" fmla="*/ 0 w 8625744"/>
              <a:gd name="connsiteY0" fmla="*/ 0 h 3321412"/>
              <a:gd name="connsiteX1" fmla="*/ 1420902 w 8625744"/>
              <a:gd name="connsiteY1" fmla="*/ 0 h 3321412"/>
              <a:gd name="connsiteX2" fmla="*/ 8625744 w 8625744"/>
              <a:gd name="connsiteY2" fmla="*/ 17771 h 3321412"/>
              <a:gd name="connsiteX3" fmla="*/ 6988585 w 8625744"/>
              <a:gd name="connsiteY3" fmla="*/ 1310543 h 3321412"/>
              <a:gd name="connsiteX4" fmla="*/ 4671054 w 8625744"/>
              <a:gd name="connsiteY4" fmla="*/ 1281018 h 3321412"/>
              <a:gd name="connsiteX5" fmla="*/ 5187438 w 8625744"/>
              <a:gd name="connsiteY5" fmla="*/ 3199687 h 3321412"/>
              <a:gd name="connsiteX6" fmla="*/ 0 w 8625744"/>
              <a:gd name="connsiteY6" fmla="*/ 2841804 h 3321412"/>
              <a:gd name="connsiteX7" fmla="*/ 0 w 8625744"/>
              <a:gd name="connsiteY7" fmla="*/ 0 h 3321412"/>
              <a:gd name="connsiteX0" fmla="*/ 0 w 8625744"/>
              <a:gd name="connsiteY0" fmla="*/ 0 h 3321412"/>
              <a:gd name="connsiteX1" fmla="*/ 1420902 w 8625744"/>
              <a:gd name="connsiteY1" fmla="*/ 0 h 3321412"/>
              <a:gd name="connsiteX2" fmla="*/ 8625744 w 8625744"/>
              <a:gd name="connsiteY2" fmla="*/ 17771 h 3321412"/>
              <a:gd name="connsiteX3" fmla="*/ 6988585 w 8625744"/>
              <a:gd name="connsiteY3" fmla="*/ 1310543 h 3321412"/>
              <a:gd name="connsiteX4" fmla="*/ 5884999 w 8625744"/>
              <a:gd name="connsiteY4" fmla="*/ 1328314 h 3321412"/>
              <a:gd name="connsiteX5" fmla="*/ 5187438 w 8625744"/>
              <a:gd name="connsiteY5" fmla="*/ 3199687 h 3321412"/>
              <a:gd name="connsiteX6" fmla="*/ 0 w 8625744"/>
              <a:gd name="connsiteY6" fmla="*/ 2841804 h 3321412"/>
              <a:gd name="connsiteX7" fmla="*/ 0 w 8625744"/>
              <a:gd name="connsiteY7" fmla="*/ 0 h 3321412"/>
              <a:gd name="connsiteX0" fmla="*/ 0 w 8625744"/>
              <a:gd name="connsiteY0" fmla="*/ 0 h 3321412"/>
              <a:gd name="connsiteX1" fmla="*/ 1420902 w 8625744"/>
              <a:gd name="connsiteY1" fmla="*/ 0 h 3321412"/>
              <a:gd name="connsiteX2" fmla="*/ 8625744 w 8625744"/>
              <a:gd name="connsiteY2" fmla="*/ 17771 h 3321412"/>
              <a:gd name="connsiteX3" fmla="*/ 8580903 w 8625744"/>
              <a:gd name="connsiteY3" fmla="*/ 1594323 h 3321412"/>
              <a:gd name="connsiteX4" fmla="*/ 5884999 w 8625744"/>
              <a:gd name="connsiteY4" fmla="*/ 1328314 h 3321412"/>
              <a:gd name="connsiteX5" fmla="*/ 5187438 w 8625744"/>
              <a:gd name="connsiteY5" fmla="*/ 3199687 h 3321412"/>
              <a:gd name="connsiteX6" fmla="*/ 0 w 8625744"/>
              <a:gd name="connsiteY6" fmla="*/ 2841804 h 3321412"/>
              <a:gd name="connsiteX7" fmla="*/ 0 w 8625744"/>
              <a:gd name="connsiteY7" fmla="*/ 0 h 3321412"/>
              <a:gd name="connsiteX0" fmla="*/ 0 w 8625744"/>
              <a:gd name="connsiteY0" fmla="*/ 0 h 3321412"/>
              <a:gd name="connsiteX1" fmla="*/ 1420902 w 8625744"/>
              <a:gd name="connsiteY1" fmla="*/ 0 h 3321412"/>
              <a:gd name="connsiteX2" fmla="*/ 8625744 w 8625744"/>
              <a:gd name="connsiteY2" fmla="*/ 17771 h 3321412"/>
              <a:gd name="connsiteX3" fmla="*/ 8596668 w 8625744"/>
              <a:gd name="connsiteY3" fmla="*/ 1231716 h 3321412"/>
              <a:gd name="connsiteX4" fmla="*/ 5884999 w 8625744"/>
              <a:gd name="connsiteY4" fmla="*/ 1328314 h 3321412"/>
              <a:gd name="connsiteX5" fmla="*/ 5187438 w 8625744"/>
              <a:gd name="connsiteY5" fmla="*/ 3199687 h 3321412"/>
              <a:gd name="connsiteX6" fmla="*/ 0 w 8625744"/>
              <a:gd name="connsiteY6" fmla="*/ 2841804 h 3321412"/>
              <a:gd name="connsiteX7" fmla="*/ 0 w 8625744"/>
              <a:gd name="connsiteY7" fmla="*/ 0 h 332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5744" h="3321412">
                <a:moveTo>
                  <a:pt x="0" y="0"/>
                </a:moveTo>
                <a:lnTo>
                  <a:pt x="1420902" y="0"/>
                </a:lnTo>
                <a:lnTo>
                  <a:pt x="8625744" y="17771"/>
                </a:lnTo>
                <a:lnTo>
                  <a:pt x="8596668" y="1231716"/>
                </a:lnTo>
                <a:lnTo>
                  <a:pt x="5884999" y="1328314"/>
                </a:lnTo>
                <a:cubicBezTo>
                  <a:pt x="4935794" y="1553833"/>
                  <a:pt x="5965947" y="2939556"/>
                  <a:pt x="5187438" y="3199687"/>
                </a:cubicBezTo>
                <a:cubicBezTo>
                  <a:pt x="4408929" y="3459818"/>
                  <a:pt x="215559" y="3285747"/>
                  <a:pt x="0" y="2841804"/>
                </a:cubicBezTo>
                <a:lnTo>
                  <a:pt x="0" y="0"/>
                </a:lnTo>
                <a:close/>
              </a:path>
            </a:pathLst>
          </a:custGeom>
        </p:spPr>
        <p:txBody>
          <a:bodyPr wrap="square">
            <a:normAutofit/>
          </a:bodyPr>
          <a:lstStyle/>
          <a:p>
            <a:r>
              <a:rPr lang="cs-CZ" dirty="0" err="1" smtClean="0"/>
              <a:t>Cao</a:t>
            </a:r>
            <a:r>
              <a:rPr lang="cs-CZ" dirty="0" smtClean="0"/>
              <a:t> </a:t>
            </a:r>
            <a:r>
              <a:rPr lang="cs-CZ" dirty="0" err="1" smtClean="0"/>
              <a:t>Perrot</a:t>
            </a:r>
            <a:r>
              <a:rPr lang="cs-CZ" dirty="0" smtClean="0"/>
              <a:t> Studio je společnost, která sdružuje dva krajinné architekty. Jsou jimi Andy </a:t>
            </a:r>
            <a:r>
              <a:rPr lang="cs-CZ" dirty="0" err="1" smtClean="0"/>
              <a:t>Cao</a:t>
            </a:r>
            <a:r>
              <a:rPr lang="cs-CZ" dirty="0" smtClean="0"/>
              <a:t> a </a:t>
            </a:r>
            <a:r>
              <a:rPr lang="cs-CZ" dirty="0" err="1" smtClean="0"/>
              <a:t>Xavier</a:t>
            </a:r>
            <a:r>
              <a:rPr lang="cs-CZ" dirty="0" smtClean="0"/>
              <a:t> </a:t>
            </a:r>
            <a:r>
              <a:rPr lang="cs-CZ" dirty="0" err="1" smtClean="0"/>
              <a:t>Perrot</a:t>
            </a:r>
            <a:r>
              <a:rPr lang="cs-CZ" dirty="0" smtClean="0"/>
              <a:t>. Společně vedou kanceláře v Los Angeles a Paříži.</a:t>
            </a:r>
            <a:r>
              <a:rPr lang="cs-CZ" dirty="0"/>
              <a:t> Spojení dvou kultur velice obohacuje jejich spolupráci. </a:t>
            </a:r>
            <a:endParaRPr lang="cs-CZ" dirty="0" smtClean="0"/>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l="51898" t="46965" r="5159" b="29884"/>
          <a:stretch/>
        </p:blipFill>
        <p:spPr>
          <a:xfrm>
            <a:off x="7367207" y="3324866"/>
            <a:ext cx="4680000" cy="3350446"/>
          </a:xfrm>
          <a:prstGeom prst="rect">
            <a:avLst/>
          </a:prstGeom>
          <a:effectLst>
            <a:softEdge rad="63500"/>
          </a:effectLst>
        </p:spPr>
      </p:pic>
      <p:sp>
        <p:nvSpPr>
          <p:cNvPr id="5" name="Zástupný symbol pro obsah 2"/>
          <p:cNvSpPr txBox="1">
            <a:spLocks/>
          </p:cNvSpPr>
          <p:nvPr/>
        </p:nvSpPr>
        <p:spPr>
          <a:xfrm>
            <a:off x="677334" y="3101768"/>
            <a:ext cx="6590365" cy="3321412"/>
          </a:xfrm>
          <a:custGeom>
            <a:avLst/>
            <a:gdLst>
              <a:gd name="connsiteX0" fmla="*/ 0 w 8596668"/>
              <a:gd name="connsiteY0" fmla="*/ 0 h 2841804"/>
              <a:gd name="connsiteX1" fmla="*/ 1420902 w 8596668"/>
              <a:gd name="connsiteY1" fmla="*/ 0 h 2841804"/>
              <a:gd name="connsiteX2" fmla="*/ 1420902 w 8596668"/>
              <a:gd name="connsiteY2" fmla="*/ 1420902 h 2841804"/>
              <a:gd name="connsiteX3" fmla="*/ 8596668 w 8596668"/>
              <a:gd name="connsiteY3" fmla="*/ 1420902 h 2841804"/>
              <a:gd name="connsiteX4" fmla="*/ 8596668 w 8596668"/>
              <a:gd name="connsiteY4" fmla="*/ 2841804 h 2841804"/>
              <a:gd name="connsiteX5" fmla="*/ 0 w 8596668"/>
              <a:gd name="connsiteY5" fmla="*/ 2841804 h 2841804"/>
              <a:gd name="connsiteX6" fmla="*/ 0 w 8596668"/>
              <a:gd name="connsiteY6" fmla="*/ 0 h 2841804"/>
              <a:gd name="connsiteX0" fmla="*/ 0 w 8625744"/>
              <a:gd name="connsiteY0" fmla="*/ 0 h 2841804"/>
              <a:gd name="connsiteX1" fmla="*/ 1420902 w 8625744"/>
              <a:gd name="connsiteY1" fmla="*/ 0 h 2841804"/>
              <a:gd name="connsiteX2" fmla="*/ 8625744 w 8625744"/>
              <a:gd name="connsiteY2" fmla="*/ 17771 h 2841804"/>
              <a:gd name="connsiteX3" fmla="*/ 8596668 w 8625744"/>
              <a:gd name="connsiteY3" fmla="*/ 1420902 h 2841804"/>
              <a:gd name="connsiteX4" fmla="*/ 8596668 w 8625744"/>
              <a:gd name="connsiteY4" fmla="*/ 2841804 h 2841804"/>
              <a:gd name="connsiteX5" fmla="*/ 0 w 8625744"/>
              <a:gd name="connsiteY5" fmla="*/ 2841804 h 2841804"/>
              <a:gd name="connsiteX6" fmla="*/ 0 w 8625744"/>
              <a:gd name="connsiteY6" fmla="*/ 0 h 2841804"/>
              <a:gd name="connsiteX0" fmla="*/ 0 w 8625744"/>
              <a:gd name="connsiteY0" fmla="*/ 0 h 2841804"/>
              <a:gd name="connsiteX1" fmla="*/ 1420902 w 8625744"/>
              <a:gd name="connsiteY1" fmla="*/ 0 h 2841804"/>
              <a:gd name="connsiteX2" fmla="*/ 8625744 w 8625744"/>
              <a:gd name="connsiteY2" fmla="*/ 17771 h 2841804"/>
              <a:gd name="connsiteX3" fmla="*/ 6988585 w 8625744"/>
              <a:gd name="connsiteY3" fmla="*/ 1310543 h 2841804"/>
              <a:gd name="connsiteX4" fmla="*/ 8596668 w 8625744"/>
              <a:gd name="connsiteY4" fmla="*/ 2841804 h 2841804"/>
              <a:gd name="connsiteX5" fmla="*/ 0 w 8625744"/>
              <a:gd name="connsiteY5" fmla="*/ 2841804 h 2841804"/>
              <a:gd name="connsiteX6" fmla="*/ 0 w 8625744"/>
              <a:gd name="connsiteY6" fmla="*/ 0 h 2841804"/>
              <a:gd name="connsiteX0" fmla="*/ 0 w 8625744"/>
              <a:gd name="connsiteY0" fmla="*/ 0 h 2841804"/>
              <a:gd name="connsiteX1" fmla="*/ 1420902 w 8625744"/>
              <a:gd name="connsiteY1" fmla="*/ 0 h 2841804"/>
              <a:gd name="connsiteX2" fmla="*/ 8625744 w 8625744"/>
              <a:gd name="connsiteY2" fmla="*/ 17771 h 2841804"/>
              <a:gd name="connsiteX3" fmla="*/ 6988585 w 8625744"/>
              <a:gd name="connsiteY3" fmla="*/ 1310543 h 2841804"/>
              <a:gd name="connsiteX4" fmla="*/ 4671054 w 8625744"/>
              <a:gd name="connsiteY4" fmla="*/ 1281018 h 2841804"/>
              <a:gd name="connsiteX5" fmla="*/ 0 w 8625744"/>
              <a:gd name="connsiteY5" fmla="*/ 2841804 h 2841804"/>
              <a:gd name="connsiteX6" fmla="*/ 0 w 8625744"/>
              <a:gd name="connsiteY6" fmla="*/ 0 h 2841804"/>
              <a:gd name="connsiteX0" fmla="*/ 0 w 8625744"/>
              <a:gd name="connsiteY0" fmla="*/ 0 h 2841804"/>
              <a:gd name="connsiteX1" fmla="*/ 1420902 w 8625744"/>
              <a:gd name="connsiteY1" fmla="*/ 0 h 2841804"/>
              <a:gd name="connsiteX2" fmla="*/ 8625744 w 8625744"/>
              <a:gd name="connsiteY2" fmla="*/ 17771 h 2841804"/>
              <a:gd name="connsiteX3" fmla="*/ 6988585 w 8625744"/>
              <a:gd name="connsiteY3" fmla="*/ 1310543 h 2841804"/>
              <a:gd name="connsiteX4" fmla="*/ 4671054 w 8625744"/>
              <a:gd name="connsiteY4" fmla="*/ 1281018 h 2841804"/>
              <a:gd name="connsiteX5" fmla="*/ 0 w 8625744"/>
              <a:gd name="connsiteY5" fmla="*/ 2841804 h 2841804"/>
              <a:gd name="connsiteX6" fmla="*/ 0 w 8625744"/>
              <a:gd name="connsiteY6" fmla="*/ 0 h 2841804"/>
              <a:gd name="connsiteX0" fmla="*/ 0 w 8625744"/>
              <a:gd name="connsiteY0" fmla="*/ 0 h 3121445"/>
              <a:gd name="connsiteX1" fmla="*/ 1420902 w 8625744"/>
              <a:gd name="connsiteY1" fmla="*/ 0 h 3121445"/>
              <a:gd name="connsiteX2" fmla="*/ 8625744 w 8625744"/>
              <a:gd name="connsiteY2" fmla="*/ 17771 h 3121445"/>
              <a:gd name="connsiteX3" fmla="*/ 6988585 w 8625744"/>
              <a:gd name="connsiteY3" fmla="*/ 1310543 h 3121445"/>
              <a:gd name="connsiteX4" fmla="*/ 4671054 w 8625744"/>
              <a:gd name="connsiteY4" fmla="*/ 1281018 h 3121445"/>
              <a:gd name="connsiteX5" fmla="*/ 1608666 w 8625744"/>
              <a:gd name="connsiteY5" fmla="*/ 2868611 h 3121445"/>
              <a:gd name="connsiteX6" fmla="*/ 0 w 8625744"/>
              <a:gd name="connsiteY6" fmla="*/ 2841804 h 3121445"/>
              <a:gd name="connsiteX7" fmla="*/ 0 w 8625744"/>
              <a:gd name="connsiteY7" fmla="*/ 0 h 3121445"/>
              <a:gd name="connsiteX0" fmla="*/ 0 w 8625744"/>
              <a:gd name="connsiteY0" fmla="*/ 0 h 3321412"/>
              <a:gd name="connsiteX1" fmla="*/ 1420902 w 8625744"/>
              <a:gd name="connsiteY1" fmla="*/ 0 h 3321412"/>
              <a:gd name="connsiteX2" fmla="*/ 8625744 w 8625744"/>
              <a:gd name="connsiteY2" fmla="*/ 17771 h 3321412"/>
              <a:gd name="connsiteX3" fmla="*/ 6988585 w 8625744"/>
              <a:gd name="connsiteY3" fmla="*/ 1310543 h 3321412"/>
              <a:gd name="connsiteX4" fmla="*/ 4671054 w 8625744"/>
              <a:gd name="connsiteY4" fmla="*/ 1281018 h 3321412"/>
              <a:gd name="connsiteX5" fmla="*/ 5187438 w 8625744"/>
              <a:gd name="connsiteY5" fmla="*/ 3199687 h 3321412"/>
              <a:gd name="connsiteX6" fmla="*/ 0 w 8625744"/>
              <a:gd name="connsiteY6" fmla="*/ 2841804 h 3321412"/>
              <a:gd name="connsiteX7" fmla="*/ 0 w 8625744"/>
              <a:gd name="connsiteY7" fmla="*/ 0 h 3321412"/>
              <a:gd name="connsiteX0" fmla="*/ 0 w 8625744"/>
              <a:gd name="connsiteY0" fmla="*/ 0 h 3321412"/>
              <a:gd name="connsiteX1" fmla="*/ 1420902 w 8625744"/>
              <a:gd name="connsiteY1" fmla="*/ 0 h 3321412"/>
              <a:gd name="connsiteX2" fmla="*/ 8625744 w 8625744"/>
              <a:gd name="connsiteY2" fmla="*/ 17771 h 3321412"/>
              <a:gd name="connsiteX3" fmla="*/ 6988585 w 8625744"/>
              <a:gd name="connsiteY3" fmla="*/ 1310543 h 3321412"/>
              <a:gd name="connsiteX4" fmla="*/ 5884999 w 8625744"/>
              <a:gd name="connsiteY4" fmla="*/ 1328314 h 3321412"/>
              <a:gd name="connsiteX5" fmla="*/ 5187438 w 8625744"/>
              <a:gd name="connsiteY5" fmla="*/ 3199687 h 3321412"/>
              <a:gd name="connsiteX6" fmla="*/ 0 w 8625744"/>
              <a:gd name="connsiteY6" fmla="*/ 2841804 h 3321412"/>
              <a:gd name="connsiteX7" fmla="*/ 0 w 8625744"/>
              <a:gd name="connsiteY7" fmla="*/ 0 h 3321412"/>
              <a:gd name="connsiteX0" fmla="*/ 0 w 8625744"/>
              <a:gd name="connsiteY0" fmla="*/ 0 h 3321412"/>
              <a:gd name="connsiteX1" fmla="*/ 1420902 w 8625744"/>
              <a:gd name="connsiteY1" fmla="*/ 0 h 3321412"/>
              <a:gd name="connsiteX2" fmla="*/ 8625744 w 8625744"/>
              <a:gd name="connsiteY2" fmla="*/ 17771 h 3321412"/>
              <a:gd name="connsiteX3" fmla="*/ 8580903 w 8625744"/>
              <a:gd name="connsiteY3" fmla="*/ 1594323 h 3321412"/>
              <a:gd name="connsiteX4" fmla="*/ 5884999 w 8625744"/>
              <a:gd name="connsiteY4" fmla="*/ 1328314 h 3321412"/>
              <a:gd name="connsiteX5" fmla="*/ 5187438 w 8625744"/>
              <a:gd name="connsiteY5" fmla="*/ 3199687 h 3321412"/>
              <a:gd name="connsiteX6" fmla="*/ 0 w 8625744"/>
              <a:gd name="connsiteY6" fmla="*/ 2841804 h 3321412"/>
              <a:gd name="connsiteX7" fmla="*/ 0 w 8625744"/>
              <a:gd name="connsiteY7" fmla="*/ 0 h 3321412"/>
              <a:gd name="connsiteX0" fmla="*/ 0 w 8625744"/>
              <a:gd name="connsiteY0" fmla="*/ 0 h 3321412"/>
              <a:gd name="connsiteX1" fmla="*/ 1420902 w 8625744"/>
              <a:gd name="connsiteY1" fmla="*/ 0 h 3321412"/>
              <a:gd name="connsiteX2" fmla="*/ 8625744 w 8625744"/>
              <a:gd name="connsiteY2" fmla="*/ 17771 h 3321412"/>
              <a:gd name="connsiteX3" fmla="*/ 8596668 w 8625744"/>
              <a:gd name="connsiteY3" fmla="*/ 1231716 h 3321412"/>
              <a:gd name="connsiteX4" fmla="*/ 5884999 w 8625744"/>
              <a:gd name="connsiteY4" fmla="*/ 1328314 h 3321412"/>
              <a:gd name="connsiteX5" fmla="*/ 5187438 w 8625744"/>
              <a:gd name="connsiteY5" fmla="*/ 3199687 h 3321412"/>
              <a:gd name="connsiteX6" fmla="*/ 0 w 8625744"/>
              <a:gd name="connsiteY6" fmla="*/ 2841804 h 3321412"/>
              <a:gd name="connsiteX7" fmla="*/ 0 w 8625744"/>
              <a:gd name="connsiteY7" fmla="*/ 0 h 332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5744" h="3321412">
                <a:moveTo>
                  <a:pt x="0" y="0"/>
                </a:moveTo>
                <a:lnTo>
                  <a:pt x="1420902" y="0"/>
                </a:lnTo>
                <a:lnTo>
                  <a:pt x="8625744" y="17771"/>
                </a:lnTo>
                <a:lnTo>
                  <a:pt x="8596668" y="1231716"/>
                </a:lnTo>
                <a:lnTo>
                  <a:pt x="5884999" y="1328314"/>
                </a:lnTo>
                <a:cubicBezTo>
                  <a:pt x="4935794" y="1553833"/>
                  <a:pt x="5965947" y="2939556"/>
                  <a:pt x="5187438" y="3199687"/>
                </a:cubicBezTo>
                <a:cubicBezTo>
                  <a:pt x="4408929" y="3459818"/>
                  <a:pt x="215559" y="3285747"/>
                  <a:pt x="0" y="2841804"/>
                </a:cubicBezTo>
                <a:lnTo>
                  <a:pt x="0" y="0"/>
                </a:lnTo>
                <a:close/>
              </a:path>
            </a:pathLst>
          </a:custGeom>
        </p:spPr>
        <p:txBody>
          <a:bodyPr vert="horz" wrap="square"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cs-CZ" dirty="0" smtClean="0"/>
              <a:t>Svými instalacemi se snaží vytvořit snovou krajinu. Ve svých dílech spojují přírodní prvky s umělými. Jako umělé prvky používají především sklo, dále drátěné pletivo, perleť nebo krystaly </a:t>
            </a:r>
            <a:r>
              <a:rPr lang="cs-CZ" dirty="0" err="1" smtClean="0"/>
              <a:t>Swarvoski</a:t>
            </a:r>
            <a:r>
              <a:rPr lang="cs-CZ" dirty="0" smtClean="0"/>
              <a:t>. </a:t>
            </a:r>
          </a:p>
          <a:p>
            <a:r>
              <a:rPr lang="cs-CZ" dirty="0" smtClean="0"/>
              <a:t>I když je pro ně typické použití umělých materiálů, nejdůležitější je jejich hra se světlem. To, jak se světlo mění v průběhu dne a lomí se skrz sklo a jiné materiály, je nejzásadnějším prvkem jejich instalací.</a:t>
            </a:r>
          </a:p>
          <a:p>
            <a:r>
              <a:rPr lang="cs-CZ" dirty="0" smtClean="0"/>
              <a:t>Získali řadu ocenění za své instalace na různých výstavách. Architektonická liga v New Yorku je jmenovala </a:t>
            </a:r>
            <a:r>
              <a:rPr lang="cs-CZ" dirty="0"/>
              <a:t>"</a:t>
            </a:r>
            <a:r>
              <a:rPr lang="cs-CZ" dirty="0" err="1"/>
              <a:t>Emerging</a:t>
            </a:r>
            <a:r>
              <a:rPr lang="cs-CZ" dirty="0"/>
              <a:t> </a:t>
            </a:r>
            <a:r>
              <a:rPr lang="cs-CZ" dirty="0" err="1"/>
              <a:t>Voices</a:t>
            </a:r>
            <a:r>
              <a:rPr lang="cs-CZ" dirty="0"/>
              <a:t> 2013</a:t>
            </a:r>
            <a:r>
              <a:rPr lang="cs-CZ" dirty="0" smtClean="0"/>
              <a:t>".</a:t>
            </a:r>
            <a:endParaRPr lang="cs-CZ" dirty="0" smtClean="0"/>
          </a:p>
        </p:txBody>
      </p:sp>
    </p:spTree>
    <p:extLst>
      <p:ext uri="{BB962C8B-B14F-4D97-AF65-F5344CB8AC3E}">
        <p14:creationId xmlns:p14="http://schemas.microsoft.com/office/powerpoint/2010/main" val="1915643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Red</a:t>
            </a:r>
            <a:r>
              <a:rPr lang="cs-CZ" dirty="0" smtClean="0"/>
              <a:t> </a:t>
            </a:r>
            <a:r>
              <a:rPr lang="cs-CZ" dirty="0" err="1" smtClean="0"/>
              <a:t>Bowl</a:t>
            </a:r>
            <a:r>
              <a:rPr lang="cs-CZ" dirty="0" smtClean="0"/>
              <a:t/>
            </a:r>
            <a:br>
              <a:rPr lang="cs-CZ" dirty="0" smtClean="0"/>
            </a:br>
            <a:r>
              <a:rPr lang="cs-CZ" sz="2800" dirty="0" err="1" smtClean="0"/>
              <a:t>Beauvais</a:t>
            </a:r>
            <a:r>
              <a:rPr lang="cs-CZ" sz="2800" dirty="0" smtClean="0"/>
              <a:t>, </a:t>
            </a:r>
            <a:r>
              <a:rPr lang="cs-CZ" sz="2800" dirty="0" smtClean="0"/>
              <a:t>Francie</a:t>
            </a:r>
            <a:r>
              <a:rPr lang="cs-CZ" sz="2800" dirty="0" smtClean="0"/>
              <a:t>, 2012</a:t>
            </a:r>
            <a:endParaRPr lang="cs-CZ" dirty="0"/>
          </a:p>
        </p:txBody>
      </p:sp>
      <p:sp>
        <p:nvSpPr>
          <p:cNvPr id="3" name="Zástupný symbol pro obsah 2"/>
          <p:cNvSpPr>
            <a:spLocks noGrp="1"/>
          </p:cNvSpPr>
          <p:nvPr>
            <p:ph idx="1"/>
          </p:nvPr>
        </p:nvSpPr>
        <p:spPr>
          <a:xfrm>
            <a:off x="677334" y="2160589"/>
            <a:ext cx="6614115" cy="3880773"/>
          </a:xfrm>
        </p:spPr>
        <p:txBody>
          <a:bodyPr/>
          <a:lstStyle/>
          <a:p>
            <a:r>
              <a:rPr lang="cs-CZ" dirty="0" smtClean="0"/>
              <a:t>Instalace je umístěna u leprosária Saint </a:t>
            </a:r>
            <a:r>
              <a:rPr lang="cs-CZ" dirty="0" err="1" smtClean="0"/>
              <a:t>Lazarus</a:t>
            </a:r>
            <a:r>
              <a:rPr lang="cs-CZ" dirty="0" smtClean="0"/>
              <a:t>. </a:t>
            </a:r>
          </a:p>
          <a:p>
            <a:r>
              <a:rPr lang="cs-CZ" dirty="0" smtClean="0"/>
              <a:t>Jako materiál je </a:t>
            </a:r>
            <a:r>
              <a:rPr lang="cs-CZ" dirty="0"/>
              <a:t>p</a:t>
            </a:r>
            <a:r>
              <a:rPr lang="cs-CZ" dirty="0" smtClean="0"/>
              <a:t>oužito české sklo, ocel a okřehek.</a:t>
            </a:r>
          </a:p>
          <a:p>
            <a:r>
              <a:rPr lang="cs-CZ" dirty="0" smtClean="0"/>
              <a:t>Dílo se zabývá tématem očisty člověka ve fyzické i metafyzické rovině. Při vstupu do leprosária musí návštěvník projít přes rybník skrz polokouli tvořenou 5000 kovovými tyčemi s červenými skleněnými kuličkami. Povrch rybníka je pokryt jemnolistým okřehkem. </a:t>
            </a:r>
          </a:p>
          <a:p>
            <a:r>
              <a:rPr lang="cs-CZ" dirty="0" smtClean="0"/>
              <a:t>Inspirace vychází z biblického tématu léčení malomocných pomocí očisty v lázni krve. </a:t>
            </a:r>
            <a:endParaRPr lang="cs-CZ" dirty="0"/>
          </a:p>
        </p:txBody>
      </p:sp>
      <p:pic>
        <p:nvPicPr>
          <p:cNvPr id="4098" name="Picture 2" descr="http://www.caoperrotstudio.com/images/04_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8955" y="172234"/>
            <a:ext cx="4500000" cy="29924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0" name="Picture 4" descr="http://www.caoperrotstudio.com/images/04_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8955" y="3308678"/>
            <a:ext cx="4500000" cy="3375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579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Pollen</a:t>
            </a:r>
            <a:r>
              <a:rPr lang="cs-CZ" dirty="0" smtClean="0"/>
              <a:t> </a:t>
            </a:r>
            <a:r>
              <a:rPr lang="cs-CZ" dirty="0" err="1" smtClean="0"/>
              <a:t>gardens</a:t>
            </a:r>
            <a:r>
              <a:rPr lang="cs-CZ" dirty="0" smtClean="0"/>
              <a:t/>
            </a:r>
            <a:br>
              <a:rPr lang="cs-CZ" dirty="0" smtClean="0"/>
            </a:br>
            <a:r>
              <a:rPr lang="cs-CZ" sz="2800" dirty="0" smtClean="0"/>
              <a:t>Francie, 2012</a:t>
            </a:r>
            <a:endParaRPr lang="cs-CZ" dirty="0"/>
          </a:p>
        </p:txBody>
      </p:sp>
      <p:sp>
        <p:nvSpPr>
          <p:cNvPr id="3" name="Zástupný symbol pro obsah 2"/>
          <p:cNvSpPr>
            <a:spLocks noGrp="1"/>
          </p:cNvSpPr>
          <p:nvPr>
            <p:ph idx="1"/>
          </p:nvPr>
        </p:nvSpPr>
        <p:spPr>
          <a:xfrm>
            <a:off x="677335" y="2160589"/>
            <a:ext cx="4357803" cy="3880773"/>
          </a:xfrm>
        </p:spPr>
        <p:txBody>
          <a:bodyPr>
            <a:normAutofit lnSpcReduction="10000"/>
          </a:bodyPr>
          <a:lstStyle/>
          <a:p>
            <a:r>
              <a:rPr lang="cs-CZ" dirty="0" smtClean="0"/>
              <a:t>Jedná se o 2 samostatné instalace, které spojuje motiv pylového zrnka.</a:t>
            </a:r>
          </a:p>
          <a:p>
            <a:r>
              <a:rPr lang="cs-CZ" dirty="0" smtClean="0"/>
              <a:t>První instalace „</a:t>
            </a:r>
            <a:r>
              <a:rPr lang="cs-CZ" dirty="0" err="1"/>
              <a:t>L’Envol</a:t>
            </a:r>
            <a:r>
              <a:rPr lang="cs-CZ" dirty="0"/>
              <a:t> </a:t>
            </a:r>
            <a:r>
              <a:rPr lang="cs-CZ" dirty="0" err="1"/>
              <a:t>du</a:t>
            </a:r>
            <a:r>
              <a:rPr lang="cs-CZ" dirty="0"/>
              <a:t> </a:t>
            </a:r>
            <a:r>
              <a:rPr lang="cs-CZ" dirty="0" err="1"/>
              <a:t>Pollen</a:t>
            </a:r>
            <a:r>
              <a:rPr lang="cs-CZ" dirty="0"/>
              <a:t>”</a:t>
            </a:r>
            <a:r>
              <a:rPr lang="cs-CZ" dirty="0" smtClean="0"/>
              <a:t> vznikla ve Versailles na </a:t>
            </a:r>
            <a:r>
              <a:rPr lang="cs-CZ" dirty="0" err="1" smtClean="0"/>
              <a:t>Potager</a:t>
            </a:r>
            <a:r>
              <a:rPr lang="cs-CZ" dirty="0" smtClean="0"/>
              <a:t> </a:t>
            </a:r>
            <a:r>
              <a:rPr lang="cs-CZ" dirty="0" err="1" smtClean="0"/>
              <a:t>du</a:t>
            </a:r>
            <a:r>
              <a:rPr lang="cs-CZ" dirty="0" smtClean="0"/>
              <a:t> </a:t>
            </a:r>
            <a:r>
              <a:rPr lang="cs-CZ" dirty="0" err="1" smtClean="0"/>
              <a:t>roi</a:t>
            </a:r>
            <a:r>
              <a:rPr lang="cs-CZ" dirty="0" smtClean="0"/>
              <a:t>. Skleněné kuličky zlatavé barvy umístěné na kovových tyčích symbolizují poletující  pyl nad obilným polem.</a:t>
            </a:r>
          </a:p>
          <a:p>
            <a:r>
              <a:rPr lang="cs-CZ" dirty="0" smtClean="0"/>
              <a:t>Druhá instalace </a:t>
            </a:r>
            <a:r>
              <a:rPr lang="cs-CZ" dirty="0"/>
              <a:t>“Grain de </a:t>
            </a:r>
            <a:r>
              <a:rPr lang="cs-CZ" dirty="0" err="1"/>
              <a:t>Pollen</a:t>
            </a:r>
            <a:r>
              <a:rPr lang="cs-CZ" dirty="0" smtClean="0"/>
              <a:t>” a „</a:t>
            </a:r>
            <a:r>
              <a:rPr lang="cs-CZ" dirty="0" err="1" smtClean="0"/>
              <a:t>Sentier</a:t>
            </a:r>
            <a:r>
              <a:rPr lang="cs-CZ" dirty="0" smtClean="0"/>
              <a:t> des </a:t>
            </a:r>
            <a:r>
              <a:rPr lang="cs-CZ" dirty="0" err="1" smtClean="0"/>
              <a:t>Arbres</a:t>
            </a:r>
            <a:r>
              <a:rPr lang="cs-CZ" dirty="0" smtClean="0"/>
              <a:t>“ je umístěna na </a:t>
            </a:r>
            <a:r>
              <a:rPr lang="cs-CZ" dirty="0" err="1"/>
              <a:t>Château</a:t>
            </a:r>
            <a:r>
              <a:rPr lang="cs-CZ" dirty="0"/>
              <a:t> de la </a:t>
            </a:r>
            <a:r>
              <a:rPr lang="cs-CZ" dirty="0" err="1" smtClean="0"/>
              <a:t>Bourdaisière</a:t>
            </a:r>
            <a:r>
              <a:rPr lang="cs-CZ" dirty="0" smtClean="0"/>
              <a:t>. Objevuje se zde symbolika vzniku stromu od pylového zrnka po vzrostlý strom.</a:t>
            </a:r>
            <a:endParaRPr lang="cs-CZ" dirty="0"/>
          </a:p>
        </p:txBody>
      </p:sp>
      <p:pic>
        <p:nvPicPr>
          <p:cNvPr id="2050" name="Picture 2" descr="http://www.caoperrotstudio.com/images/18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67" r="5667"/>
          <a:stretch/>
        </p:blipFill>
        <p:spPr bwMode="auto">
          <a:xfrm>
            <a:off x="5035138" y="695495"/>
            <a:ext cx="3600000" cy="270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8592000" y="695495"/>
            <a:ext cx="3600000" cy="2700000"/>
          </a:xfrm>
          <a:prstGeom prst="rect">
            <a:avLst/>
          </a:prstGeom>
          <a:effectLst>
            <a:softEdge rad="63500"/>
          </a:effectLst>
        </p:spPr>
      </p:pic>
      <p:pic>
        <p:nvPicPr>
          <p:cNvPr id="2054" name="Picture 6" descr="http://www.caoperrotstudio.com/images/18_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138" y="3571551"/>
            <a:ext cx="3600000" cy="270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6" name="Picture 8" descr="http://www.caoperrotstudio.com/images/18_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2000" y="3587288"/>
            <a:ext cx="3600000" cy="2700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258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Swarovski</a:t>
            </a:r>
            <a:r>
              <a:rPr lang="cs-CZ" dirty="0"/>
              <a:t> </a:t>
            </a:r>
            <a:r>
              <a:rPr lang="cs-CZ" dirty="0" err="1"/>
              <a:t>Kristallwelten</a:t>
            </a:r>
            <a:r>
              <a:rPr lang="cs-CZ" dirty="0"/>
              <a:t> </a:t>
            </a:r>
            <a:r>
              <a:rPr lang="cs-CZ" dirty="0" err="1" smtClean="0"/>
              <a:t>Evolution</a:t>
            </a:r>
            <a:r>
              <a:rPr lang="cs-CZ" dirty="0" smtClean="0"/>
              <a:t/>
            </a:r>
            <a:br>
              <a:rPr lang="cs-CZ" dirty="0" smtClean="0"/>
            </a:br>
            <a:r>
              <a:rPr lang="cs-CZ" sz="2800" dirty="0" err="1" smtClean="0"/>
              <a:t>Wattens</a:t>
            </a:r>
            <a:r>
              <a:rPr lang="cs-CZ" sz="2800" dirty="0" smtClean="0"/>
              <a:t>, Rakousko, 2015</a:t>
            </a:r>
            <a:endParaRPr lang="cs-CZ" sz="2800" dirty="0"/>
          </a:p>
        </p:txBody>
      </p:sp>
      <p:sp>
        <p:nvSpPr>
          <p:cNvPr id="3" name="Zástupný symbol pro obsah 2"/>
          <p:cNvSpPr>
            <a:spLocks noGrp="1"/>
          </p:cNvSpPr>
          <p:nvPr>
            <p:ph idx="1"/>
          </p:nvPr>
        </p:nvSpPr>
        <p:spPr>
          <a:xfrm>
            <a:off x="677334" y="2160589"/>
            <a:ext cx="7447913" cy="3880773"/>
          </a:xfrm>
        </p:spPr>
        <p:txBody>
          <a:bodyPr>
            <a:normAutofit lnSpcReduction="10000"/>
          </a:bodyPr>
          <a:lstStyle/>
          <a:p>
            <a:r>
              <a:rPr lang="cs-CZ" dirty="0" smtClean="0"/>
              <a:t>Park vznikl již v roce 1995 jako pocta ke 100 letému výročí založení firmy </a:t>
            </a:r>
            <a:r>
              <a:rPr lang="cs-CZ" dirty="0" err="1" smtClean="0"/>
              <a:t>Swarovski</a:t>
            </a:r>
            <a:r>
              <a:rPr lang="cs-CZ" dirty="0" smtClean="0"/>
              <a:t>. Je součástí sídla firmy v Tyrolských Alpách. Jako </a:t>
            </a:r>
            <a:r>
              <a:rPr lang="cs-CZ" dirty="0" smtClean="0"/>
              <a:t>tematický </a:t>
            </a:r>
            <a:r>
              <a:rPr lang="cs-CZ" dirty="0" smtClean="0"/>
              <a:t>okruh byl zvolen příběh obra, který poznává svět krystalů.</a:t>
            </a:r>
          </a:p>
          <a:p>
            <a:r>
              <a:rPr lang="cs-CZ" dirty="0" smtClean="0"/>
              <a:t>O 20 let později, k ohlášení nové éry tvorby krystalů </a:t>
            </a:r>
            <a:r>
              <a:rPr lang="cs-CZ" dirty="0" err="1" smtClean="0"/>
              <a:t>Swarovski</a:t>
            </a:r>
            <a:r>
              <a:rPr lang="cs-CZ" dirty="0" smtClean="0"/>
              <a:t>, byl park rozšířen z původních 3,5 ha na 7,5 ha. Tohoto projektu se ujala dvojice </a:t>
            </a:r>
            <a:r>
              <a:rPr lang="cs-CZ" dirty="0" err="1" smtClean="0"/>
              <a:t>Cao</a:t>
            </a:r>
            <a:r>
              <a:rPr lang="cs-CZ" dirty="0" smtClean="0"/>
              <a:t> </a:t>
            </a:r>
            <a:r>
              <a:rPr lang="cs-CZ" dirty="0" err="1" smtClean="0"/>
              <a:t>Perrot</a:t>
            </a:r>
            <a:r>
              <a:rPr lang="cs-CZ" dirty="0" smtClean="0"/>
              <a:t>. </a:t>
            </a:r>
          </a:p>
          <a:p>
            <a:r>
              <a:rPr lang="cs-CZ" dirty="0" smtClean="0"/>
              <a:t>Hlavním prvkem nové instalace je monumentální objekt „</a:t>
            </a:r>
            <a:r>
              <a:rPr lang="cs-CZ" dirty="0" err="1" smtClean="0"/>
              <a:t>Crystal</a:t>
            </a:r>
            <a:r>
              <a:rPr lang="cs-CZ" dirty="0" smtClean="0"/>
              <a:t> </a:t>
            </a:r>
            <a:r>
              <a:rPr lang="cs-CZ" dirty="0" err="1" smtClean="0"/>
              <a:t>Cloud</a:t>
            </a:r>
            <a:r>
              <a:rPr lang="cs-CZ" dirty="0" smtClean="0"/>
              <a:t>“. Zaujímá 1400 m</a:t>
            </a:r>
            <a:r>
              <a:rPr lang="cs-CZ" baseline="30000" dirty="0" smtClean="0"/>
              <a:t>2</a:t>
            </a:r>
            <a:r>
              <a:rPr lang="cs-CZ" dirty="0" smtClean="0"/>
              <a:t>. Jedná se o temný bazén, ve kterém se zrcadlí 800 000 krystalů </a:t>
            </a:r>
            <a:r>
              <a:rPr lang="cs-CZ" dirty="0" err="1" smtClean="0"/>
              <a:t>Swarovski</a:t>
            </a:r>
            <a:r>
              <a:rPr lang="cs-CZ" dirty="0" smtClean="0"/>
              <a:t> umístěných na nerezové síti. Síť je </a:t>
            </a:r>
            <a:r>
              <a:rPr lang="cs-CZ" dirty="0" smtClean="0"/>
              <a:t>napnutá </a:t>
            </a:r>
            <a:r>
              <a:rPr lang="cs-CZ" dirty="0" smtClean="0"/>
              <a:t>na ocelových lankách mezi pilíři. Důležitým prvkem je zrcadlení třpytivých krystalů ve vodní hladině, které násobí motiv hvězdné oblohy. </a:t>
            </a:r>
            <a:endParaRPr lang="cs-CZ" dirty="0"/>
          </a:p>
        </p:txBody>
      </p:sp>
      <p:pic>
        <p:nvPicPr>
          <p:cNvPr id="4" name="Obráze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5247" y="0"/>
            <a:ext cx="3960000" cy="3937093"/>
          </a:xfrm>
          <a:prstGeom prst="rect">
            <a:avLst/>
          </a:prstGeom>
          <a:effectLst>
            <a:softEdge rad="63500"/>
          </a:effectLst>
        </p:spPr>
      </p:pic>
      <p:pic>
        <p:nvPicPr>
          <p:cNvPr id="5" name="Obráze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5247" y="3890959"/>
            <a:ext cx="3960000" cy="2967041"/>
          </a:xfrm>
          <a:prstGeom prst="rect">
            <a:avLst/>
          </a:prstGeom>
          <a:effectLst>
            <a:softEdge rad="63500"/>
          </a:effectLst>
        </p:spPr>
      </p:pic>
    </p:spTree>
    <p:extLst>
      <p:ext uri="{BB962C8B-B14F-4D97-AF65-F5344CB8AC3E}">
        <p14:creationId xmlns:p14="http://schemas.microsoft.com/office/powerpoint/2010/main" val="2226956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481" y="922515"/>
            <a:ext cx="5681696" cy="5400000"/>
          </a:xfrm>
          <a:prstGeom prst="rect">
            <a:avLst/>
          </a:prstGeom>
          <a:effectLst>
            <a:softEdge rad="63500"/>
          </a:effectLst>
        </p:spPr>
      </p:pic>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5189" y="0"/>
            <a:ext cx="5342226" cy="3420000"/>
          </a:xfrm>
          <a:prstGeom prst="rect">
            <a:avLst/>
          </a:prstGeom>
          <a:effectLst>
            <a:softEdge rad="63500"/>
          </a:effectLst>
        </p:spPr>
      </p:pic>
      <p:pic>
        <p:nvPicPr>
          <p:cNvPr id="7" name="Obráze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5189" y="3420000"/>
            <a:ext cx="5347756" cy="3420000"/>
          </a:xfrm>
          <a:prstGeom prst="rect">
            <a:avLst/>
          </a:prstGeom>
          <a:effectLst>
            <a:softEdge rad="63500"/>
          </a:effectLst>
        </p:spPr>
      </p:pic>
    </p:spTree>
    <p:extLst>
      <p:ext uri="{BB962C8B-B14F-4D97-AF65-F5344CB8AC3E}">
        <p14:creationId xmlns:p14="http://schemas.microsoft.com/office/powerpoint/2010/main" val="1376600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Závěr</a:t>
            </a:r>
            <a:endParaRPr lang="cs-CZ" dirty="0"/>
          </a:p>
        </p:txBody>
      </p:sp>
      <p:sp>
        <p:nvSpPr>
          <p:cNvPr id="3" name="Zástupný symbol pro obsah 2"/>
          <p:cNvSpPr>
            <a:spLocks noGrp="1"/>
          </p:cNvSpPr>
          <p:nvPr>
            <p:ph idx="1"/>
          </p:nvPr>
        </p:nvSpPr>
        <p:spPr>
          <a:xfrm>
            <a:off x="677334" y="1436915"/>
            <a:ext cx="8596668" cy="4604448"/>
          </a:xfrm>
        </p:spPr>
        <p:txBody>
          <a:bodyPr>
            <a:normAutofit fontScale="92500" lnSpcReduction="10000"/>
          </a:bodyPr>
          <a:lstStyle/>
          <a:p>
            <a:r>
              <a:rPr lang="cs-CZ" dirty="0" smtClean="0"/>
              <a:t>Díla od studia </a:t>
            </a:r>
            <a:r>
              <a:rPr lang="cs-CZ" dirty="0" err="1" smtClean="0"/>
              <a:t>Cao</a:t>
            </a:r>
            <a:r>
              <a:rPr lang="cs-CZ" dirty="0" smtClean="0"/>
              <a:t> </a:t>
            </a:r>
            <a:r>
              <a:rPr lang="cs-CZ" dirty="0" err="1" smtClean="0"/>
              <a:t>Perrot</a:t>
            </a:r>
            <a:r>
              <a:rPr lang="cs-CZ" dirty="0" smtClean="0"/>
              <a:t> se mi líbí protože jsou úplně jiná než ostatní krajinářská díla. Jejich tvorba je rozeznatelná na první pohled. </a:t>
            </a:r>
          </a:p>
          <a:p>
            <a:r>
              <a:rPr lang="cs-CZ" dirty="0"/>
              <a:t>Líbí se mi, že se vždy snaží stvořit snovou nebo dokonce pohádkovou krajinu. Inspiraci vždy čerpají ze svých vzpomínek, ale i z prostředí ve kterém tvoří.</a:t>
            </a:r>
          </a:p>
          <a:p>
            <a:r>
              <a:rPr lang="cs-CZ" dirty="0"/>
              <a:t>V jednom článku byla jejich tvorba označena jako „Zahrady, které nepotřebují zalévat“. Ve většině jejich děl opravdu zálivka není nutná, protože rostlinný materiál používají ve velice omezeném množství. Tato cesta není jistě využitelná ve velkém měřítku, ale právě jedinečnost propůjčuje jejich dílu osobitý půvab. </a:t>
            </a:r>
          </a:p>
          <a:p>
            <a:r>
              <a:rPr lang="cs-CZ" dirty="0" smtClean="0"/>
              <a:t>To jak pracují s umělými materiály a zasazují je do krajiny a zahrad je mistrná práce. Líbí se mi využití netradičních materiálů, které by jiní architekti nepoužili. Nejzajímavější jsou tisíce broušených krystalů nebo perleťové lastury využité jako lístky stromů. Jako umělý materiál také často využívají recyklované materiály, kterým je nejčastěji sklo v různých podobách. </a:t>
            </a:r>
          </a:p>
          <a:p>
            <a:r>
              <a:rPr lang="cs-CZ" dirty="0" smtClean="0"/>
              <a:t>V jejich práci má velký prostor práce se světlem. Jejich umění by se dalo přirovnat k impresionistickým obrazům, kde se neustále měnilo vzezření scenérie v závislosti na denní době. </a:t>
            </a:r>
            <a:r>
              <a:rPr lang="cs-CZ" dirty="0" err="1" smtClean="0"/>
              <a:t>Cao</a:t>
            </a:r>
            <a:r>
              <a:rPr lang="cs-CZ" dirty="0" smtClean="0"/>
              <a:t> a </a:t>
            </a:r>
            <a:r>
              <a:rPr lang="cs-CZ" dirty="0" err="1" smtClean="0"/>
              <a:t>Perrot</a:t>
            </a:r>
            <a:r>
              <a:rPr lang="cs-CZ" dirty="0" smtClean="0"/>
              <a:t> tohoto efektu využívají při práci s reflexními materiály, jako je vodní hladina, krystaly, perleť nebo sklo. </a:t>
            </a:r>
            <a:endParaRPr lang="cs-CZ" dirty="0"/>
          </a:p>
        </p:txBody>
      </p:sp>
    </p:spTree>
    <p:extLst>
      <p:ext uri="{BB962C8B-B14F-4D97-AF65-F5344CB8AC3E}">
        <p14:creationId xmlns:p14="http://schemas.microsoft.com/office/powerpoint/2010/main" val="1581995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Zdroje</a:t>
            </a:r>
            <a:endParaRPr lang="cs-CZ" dirty="0"/>
          </a:p>
        </p:txBody>
      </p:sp>
      <p:sp>
        <p:nvSpPr>
          <p:cNvPr id="3" name="Zástupný symbol pro obsah 2"/>
          <p:cNvSpPr>
            <a:spLocks noGrp="1"/>
          </p:cNvSpPr>
          <p:nvPr>
            <p:ph idx="1"/>
          </p:nvPr>
        </p:nvSpPr>
        <p:spPr/>
        <p:txBody>
          <a:bodyPr/>
          <a:lstStyle/>
          <a:p>
            <a:r>
              <a:rPr lang="cs-CZ" dirty="0">
                <a:hlinkClick r:id="rId2"/>
              </a:rPr>
              <a:t>http://www.caoperrotstudio.com/</a:t>
            </a:r>
          </a:p>
          <a:p>
            <a:r>
              <a:rPr lang="cs-CZ" dirty="0" smtClean="0">
                <a:hlinkClick r:id="rId2"/>
              </a:rPr>
              <a:t>http</a:t>
            </a:r>
            <a:r>
              <a:rPr lang="cs-CZ" dirty="0">
                <a:hlinkClick r:id="rId2"/>
              </a:rPr>
              <a:t>://www.gsd.harvard.edu/#/</a:t>
            </a:r>
            <a:r>
              <a:rPr lang="cs-CZ" dirty="0" smtClean="0">
                <a:hlinkClick r:id="rId2"/>
              </a:rPr>
              <a:t>people/andrewcao.html</a:t>
            </a:r>
            <a:endParaRPr lang="cs-CZ" dirty="0" smtClean="0"/>
          </a:p>
          <a:p>
            <a:r>
              <a:rPr lang="cs-CZ" dirty="0">
                <a:hlinkClick r:id="rId3"/>
              </a:rPr>
              <a:t>http://</a:t>
            </a:r>
            <a:r>
              <a:rPr lang="cs-CZ" dirty="0" smtClean="0">
                <a:hlinkClick r:id="rId3"/>
              </a:rPr>
              <a:t>www.doaks.org/library-archives/garden-archives/biographies/xavier-perrot</a:t>
            </a:r>
            <a:endParaRPr lang="cs-CZ" dirty="0" smtClean="0"/>
          </a:p>
          <a:p>
            <a:r>
              <a:rPr lang="cs-CZ" dirty="0">
                <a:hlinkClick r:id="rId4"/>
              </a:rPr>
              <a:t>http://</a:t>
            </a:r>
            <a:r>
              <a:rPr lang="cs-CZ" dirty="0" smtClean="0">
                <a:hlinkClick r:id="rId4"/>
              </a:rPr>
              <a:t>www.architectmagazine.com/design/next-progressives-andy-cao-and-xavier-perrot_o</a:t>
            </a:r>
            <a:endParaRPr lang="cs-CZ" dirty="0" smtClean="0"/>
          </a:p>
          <a:p>
            <a:r>
              <a:rPr lang="cs-CZ" dirty="0">
                <a:hlinkClick r:id="rId5"/>
              </a:rPr>
              <a:t>http://</a:t>
            </a:r>
            <a:r>
              <a:rPr lang="cs-CZ" dirty="0" smtClean="0">
                <a:hlinkClick r:id="rId5"/>
              </a:rPr>
              <a:t>www.newitalianblood.com/index.pl?pos=01.00&amp;item=2528</a:t>
            </a:r>
            <a:r>
              <a:rPr lang="cs-CZ" dirty="0" smtClean="0"/>
              <a:t> </a:t>
            </a:r>
            <a:endParaRPr lang="cs-CZ" dirty="0" smtClean="0"/>
          </a:p>
          <a:p>
            <a:r>
              <a:rPr lang="cs-CZ" dirty="0" smtClean="0">
                <a:hlinkClick r:id="rId6"/>
              </a:rPr>
              <a:t>http</a:t>
            </a:r>
            <a:r>
              <a:rPr lang="cs-CZ" dirty="0">
                <a:hlinkClick r:id="rId6"/>
              </a:rPr>
              <a:t>://</a:t>
            </a:r>
            <a:r>
              <a:rPr lang="cs-CZ" dirty="0" smtClean="0">
                <a:hlinkClick r:id="rId6"/>
              </a:rPr>
              <a:t>www.dkomaison.com/articles/experts-maison-jardin/xavier-perrot-le-jardin-comme-une-invitation-au-voyage-30-07-2008-80.htm</a:t>
            </a:r>
            <a:r>
              <a:rPr lang="cs-CZ" dirty="0" smtClean="0"/>
              <a:t> </a:t>
            </a:r>
            <a:endParaRPr lang="cs-CZ" dirty="0"/>
          </a:p>
        </p:txBody>
      </p:sp>
    </p:spTree>
    <p:extLst>
      <p:ext uri="{BB962C8B-B14F-4D97-AF65-F5344CB8AC3E}">
        <p14:creationId xmlns:p14="http://schemas.microsoft.com/office/powerpoint/2010/main" val="3489848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Nadpis 4"/>
          <p:cNvSpPr>
            <a:spLocks noGrp="1"/>
          </p:cNvSpPr>
          <p:nvPr>
            <p:ph type="title"/>
          </p:nvPr>
        </p:nvSpPr>
        <p:spPr>
          <a:xfrm>
            <a:off x="368135" y="5486399"/>
            <a:ext cx="11400312" cy="814119"/>
          </a:xfrm>
        </p:spPr>
        <p:txBody>
          <a:bodyPr/>
          <a:lstStyle/>
          <a:p>
            <a:r>
              <a:rPr lang="cs-CZ" dirty="0" smtClean="0"/>
              <a:t>Děkuji za pozornost</a:t>
            </a:r>
            <a:endParaRPr lang="cs-CZ" dirty="0"/>
          </a:p>
        </p:txBody>
      </p:sp>
    </p:spTree>
    <p:extLst>
      <p:ext uri="{BB962C8B-B14F-4D97-AF65-F5344CB8AC3E}">
        <p14:creationId xmlns:p14="http://schemas.microsoft.com/office/powerpoint/2010/main" val="2796387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Andy CAO</a:t>
            </a:r>
            <a:endParaRPr lang="cs-CZ" dirty="0"/>
          </a:p>
        </p:txBody>
      </p:sp>
      <p:sp>
        <p:nvSpPr>
          <p:cNvPr id="3" name="Zástupný symbol pro obsah 2"/>
          <p:cNvSpPr>
            <a:spLocks noGrp="1"/>
          </p:cNvSpPr>
          <p:nvPr>
            <p:ph idx="1"/>
          </p:nvPr>
        </p:nvSpPr>
        <p:spPr/>
        <p:txBody>
          <a:bodyPr/>
          <a:lstStyle/>
          <a:p>
            <a:r>
              <a:rPr lang="cs-CZ" dirty="0" smtClean="0"/>
              <a:t>Andy </a:t>
            </a:r>
            <a:r>
              <a:rPr lang="cs-CZ" dirty="0" err="1" smtClean="0"/>
              <a:t>Cao</a:t>
            </a:r>
            <a:r>
              <a:rPr lang="cs-CZ" dirty="0" smtClean="0"/>
              <a:t> je krajinným designérem a umělcem původem z Vietnamu. Titul z krajinářské architektury získal na Harvardu. Po studiích o něj žádná firma neměla zájem, a tak se rozhodl tvořit na vlastní pěst. Poprvé se dostal do povědomí veřejnosti, když navrhl </a:t>
            </a:r>
            <a:r>
              <a:rPr lang="cs-CZ" dirty="0" err="1" smtClean="0"/>
              <a:t>L.A.‘s</a:t>
            </a:r>
            <a:r>
              <a:rPr lang="cs-CZ" dirty="0" smtClean="0"/>
              <a:t> </a:t>
            </a:r>
            <a:r>
              <a:rPr lang="cs-CZ" dirty="0" err="1" smtClean="0"/>
              <a:t>Glass</a:t>
            </a:r>
            <a:r>
              <a:rPr lang="cs-CZ" dirty="0" smtClean="0"/>
              <a:t> Garden, což byla instalace složená z 45 tun skleněných oblázků.  </a:t>
            </a:r>
          </a:p>
          <a:p>
            <a:r>
              <a:rPr lang="cs-CZ" dirty="0" smtClean="0"/>
              <a:t>Je držitelem Římské ceny za krajinnou architekturu od Americké akademie v Římě, kterou získal roku 2002.</a:t>
            </a:r>
          </a:p>
          <a:p>
            <a:r>
              <a:rPr lang="cs-CZ" dirty="0" smtClean="0"/>
              <a:t>Jako inspiraci pro svou tvorbu využívá především krajinu jeho rodného Vietnamu společně s formálními anglickými zahradami. </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74002" y="1930400"/>
            <a:ext cx="2764599" cy="3179289"/>
          </a:xfrm>
          <a:prstGeom prst="rect">
            <a:avLst/>
          </a:prstGeom>
          <a:effectLst>
            <a:softEdge rad="63500"/>
          </a:effectLst>
        </p:spPr>
      </p:pic>
    </p:spTree>
    <p:extLst>
      <p:ext uri="{BB962C8B-B14F-4D97-AF65-F5344CB8AC3E}">
        <p14:creationId xmlns:p14="http://schemas.microsoft.com/office/powerpoint/2010/main" val="34546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Xavier</a:t>
            </a:r>
            <a:r>
              <a:rPr lang="cs-CZ" dirty="0" smtClean="0"/>
              <a:t> PERROT</a:t>
            </a:r>
            <a:endParaRPr lang="cs-CZ" dirty="0"/>
          </a:p>
        </p:txBody>
      </p:sp>
      <p:sp>
        <p:nvSpPr>
          <p:cNvPr id="3" name="Zástupný symbol pro obsah 2"/>
          <p:cNvSpPr>
            <a:spLocks noGrp="1"/>
          </p:cNvSpPr>
          <p:nvPr>
            <p:ph idx="1"/>
          </p:nvPr>
        </p:nvSpPr>
        <p:spPr>
          <a:xfrm>
            <a:off x="677334" y="2160589"/>
            <a:ext cx="8205739" cy="3880773"/>
          </a:xfrm>
        </p:spPr>
        <p:txBody>
          <a:bodyPr/>
          <a:lstStyle/>
          <a:p>
            <a:r>
              <a:rPr lang="cs-CZ" dirty="0" err="1" smtClean="0"/>
              <a:t>Xavier</a:t>
            </a:r>
            <a:r>
              <a:rPr lang="cs-CZ" dirty="0" smtClean="0"/>
              <a:t> </a:t>
            </a:r>
            <a:r>
              <a:rPr lang="cs-CZ" dirty="0" err="1" smtClean="0"/>
              <a:t>Perrot</a:t>
            </a:r>
            <a:r>
              <a:rPr lang="cs-CZ" dirty="0" smtClean="0"/>
              <a:t> pochází z Francie. Vystudoval krajinný design na </a:t>
            </a:r>
            <a:r>
              <a:rPr lang="cs-CZ" dirty="0" err="1" smtClean="0"/>
              <a:t>Sain</a:t>
            </a:r>
            <a:r>
              <a:rPr lang="cs-CZ" dirty="0" smtClean="0"/>
              <a:t> – </a:t>
            </a:r>
            <a:r>
              <a:rPr lang="cs-CZ" dirty="0" err="1" smtClean="0"/>
              <a:t>Ilan</a:t>
            </a:r>
            <a:r>
              <a:rPr lang="cs-CZ" dirty="0" smtClean="0"/>
              <a:t> v Bretagne a mezinárodní konzervatoř parků, zahrad a krajiny v </a:t>
            </a:r>
            <a:r>
              <a:rPr lang="cs-CZ" dirty="0" err="1" smtClean="0"/>
              <a:t>Chaumont</a:t>
            </a:r>
            <a:r>
              <a:rPr lang="cs-CZ" dirty="0" smtClean="0"/>
              <a:t> </a:t>
            </a:r>
            <a:r>
              <a:rPr lang="cs-CZ" dirty="0" err="1" smtClean="0"/>
              <a:t>sur</a:t>
            </a:r>
            <a:r>
              <a:rPr lang="cs-CZ" dirty="0" smtClean="0"/>
              <a:t> </a:t>
            </a:r>
            <a:r>
              <a:rPr lang="cs-CZ" dirty="0" err="1" smtClean="0"/>
              <a:t>Loire</a:t>
            </a:r>
            <a:r>
              <a:rPr lang="cs-CZ" dirty="0" smtClean="0"/>
              <a:t> ve Francii. Roku 2008 získal cenu Francouzského Ministerstva kultury pro mladé architekty a krajináře. </a:t>
            </a:r>
          </a:p>
          <a:p>
            <a:r>
              <a:rPr lang="cs-CZ" dirty="0" smtClean="0"/>
              <a:t>Inspirací pro jeho tvorbu je oceán. Oba dva vyrůstali blízko oceánu, </a:t>
            </a:r>
            <a:r>
              <a:rPr lang="cs-CZ" dirty="0" err="1" smtClean="0"/>
              <a:t>Xavier</a:t>
            </a:r>
            <a:r>
              <a:rPr lang="cs-CZ" dirty="0" smtClean="0"/>
              <a:t> v </a:t>
            </a:r>
            <a:r>
              <a:rPr lang="cs-CZ" dirty="0" smtClean="0"/>
              <a:t>Bretagne </a:t>
            </a:r>
            <a:r>
              <a:rPr lang="cs-CZ" dirty="0" smtClean="0"/>
              <a:t>a Andy ve Vietnamu. Proto se v jejich dílech nejčastěji objevují barvy bílé, modré až tmavě fialové, které se plynule proplétají skrz vegetaci. </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3073" y="1930400"/>
            <a:ext cx="3149600" cy="3149600"/>
          </a:xfrm>
          <a:prstGeom prst="rect">
            <a:avLst/>
          </a:prstGeom>
          <a:effectLst>
            <a:softEdge rad="63500"/>
          </a:effectLst>
        </p:spPr>
      </p:pic>
    </p:spTree>
    <p:extLst>
      <p:ext uri="{BB962C8B-B14F-4D97-AF65-F5344CB8AC3E}">
        <p14:creationId xmlns:p14="http://schemas.microsoft.com/office/powerpoint/2010/main" val="380527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L.A.‘s</a:t>
            </a:r>
            <a:r>
              <a:rPr lang="cs-CZ" dirty="0" smtClean="0"/>
              <a:t> </a:t>
            </a:r>
            <a:r>
              <a:rPr lang="cs-CZ" dirty="0" err="1" smtClean="0"/>
              <a:t>Glass</a:t>
            </a:r>
            <a:r>
              <a:rPr lang="cs-CZ" dirty="0" smtClean="0"/>
              <a:t> garden</a:t>
            </a:r>
            <a:br>
              <a:rPr lang="cs-CZ" dirty="0" smtClean="0"/>
            </a:br>
            <a:r>
              <a:rPr lang="cs-CZ" sz="2800" dirty="0" smtClean="0"/>
              <a:t>Los Angeles, </a:t>
            </a:r>
            <a:r>
              <a:rPr lang="cs-CZ" sz="2800" dirty="0"/>
              <a:t>K</a:t>
            </a:r>
            <a:r>
              <a:rPr lang="cs-CZ" sz="2800" dirty="0" smtClean="0"/>
              <a:t>alifornie, </a:t>
            </a:r>
            <a:r>
              <a:rPr lang="cs-CZ" sz="2800" dirty="0" smtClean="0"/>
              <a:t>1998</a:t>
            </a:r>
            <a:endParaRPr lang="cs-CZ" sz="2800" dirty="0"/>
          </a:p>
        </p:txBody>
      </p:sp>
      <p:sp>
        <p:nvSpPr>
          <p:cNvPr id="3" name="Zástupný symbol pro obsah 2"/>
          <p:cNvSpPr>
            <a:spLocks noGrp="1"/>
          </p:cNvSpPr>
          <p:nvPr>
            <p:ph idx="1"/>
          </p:nvPr>
        </p:nvSpPr>
        <p:spPr>
          <a:xfrm>
            <a:off x="677334" y="2160589"/>
            <a:ext cx="7063535" cy="3880773"/>
          </a:xfrm>
        </p:spPr>
        <p:txBody>
          <a:bodyPr/>
          <a:lstStyle/>
          <a:p>
            <a:r>
              <a:rPr lang="cs-CZ" dirty="0" smtClean="0"/>
              <a:t>Skleněná zahrada je prvním dílem </a:t>
            </a:r>
            <a:r>
              <a:rPr lang="cs-CZ" dirty="0" err="1" smtClean="0"/>
              <a:t>Andyho</a:t>
            </a:r>
            <a:r>
              <a:rPr lang="cs-CZ" dirty="0" smtClean="0"/>
              <a:t> </a:t>
            </a:r>
            <a:r>
              <a:rPr lang="cs-CZ" dirty="0" err="1" smtClean="0"/>
              <a:t>Caa</a:t>
            </a:r>
            <a:r>
              <a:rPr lang="cs-CZ" dirty="0" smtClean="0"/>
              <a:t>. Stavba trvala 2 a půl roku a bylo na ní potřeba 45 tun skleněných obrázků.  Výsledná zahrada měla být poctou jeho rodné zemi. Opakuje se zde motiv rýžových polí a solných farem. Lze zde nalézt vliv vysokých vietnamských pohoří i rovných ploch rýžových polí.</a:t>
            </a:r>
          </a:p>
          <a:p>
            <a:r>
              <a:rPr lang="cs-CZ" dirty="0" smtClean="0"/>
              <a:t>Dílo vzniklo na jeho vlastní zahradě v Los Angeles. </a:t>
            </a:r>
          </a:p>
          <a:p>
            <a:r>
              <a:rPr lang="cs-CZ" dirty="0" smtClean="0"/>
              <a:t>Na solných farmách byla sůl uspořádána do kuželovitých kupek. To jak se sůl na slunci třpytila, mohl docílit pouze pomocí skleněných krystalků. </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71080" y="799788"/>
            <a:ext cx="3960000" cy="2851200"/>
          </a:xfrm>
          <a:prstGeom prst="rect">
            <a:avLst/>
          </a:prstGeom>
          <a:effectLst>
            <a:softEdge rad="63500"/>
          </a:effectLst>
        </p:spPr>
      </p:pic>
      <p:pic>
        <p:nvPicPr>
          <p:cNvPr id="5"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1080" y="3841176"/>
            <a:ext cx="3960000" cy="2665232"/>
          </a:xfrm>
          <a:prstGeom prst="rect">
            <a:avLst/>
          </a:prstGeom>
          <a:effectLst>
            <a:softEdge rad="63500"/>
          </a:effectLst>
        </p:spPr>
      </p:pic>
    </p:spTree>
    <p:extLst>
      <p:ext uri="{BB962C8B-B14F-4D97-AF65-F5344CB8AC3E}">
        <p14:creationId xmlns:p14="http://schemas.microsoft.com/office/powerpoint/2010/main" val="420897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screen">
            <a:extLst>
              <a:ext uri="{28A0092B-C50C-407E-A947-70E740481C1C}">
                <a14:useLocalDpi xmlns:a14="http://schemas.microsoft.com/office/drawing/2010/main"/>
              </a:ext>
            </a:extLst>
          </a:blip>
          <a:srcRect l="3549" t="1892" r="1438" b="7092"/>
          <a:stretch/>
        </p:blipFill>
        <p:spPr>
          <a:xfrm>
            <a:off x="4403369" y="126842"/>
            <a:ext cx="4509890" cy="3600000"/>
          </a:xfrm>
          <a:prstGeom prst="rect">
            <a:avLst/>
          </a:prstGeom>
          <a:effectLst>
            <a:softEdge rad="63500"/>
          </a:effectLst>
        </p:spPr>
      </p:pic>
      <p:pic>
        <p:nvPicPr>
          <p:cNvPr id="5" name="Obrázek 4"/>
          <p:cNvPicPr>
            <a:picLocks noChangeAspect="1"/>
          </p:cNvPicPr>
          <p:nvPr/>
        </p:nvPicPr>
        <p:blipFill>
          <a:blip r:embed="rId3" cstate="screen">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103243" y="126842"/>
            <a:ext cx="4300126" cy="6544706"/>
          </a:xfrm>
          <a:prstGeom prst="rect">
            <a:avLst/>
          </a:prstGeom>
        </p:spPr>
      </p:pic>
      <p:pic>
        <p:nvPicPr>
          <p:cNvPr id="6" name="Obrázek 5"/>
          <p:cNvPicPr>
            <a:picLocks noChangeAspect="1"/>
          </p:cNvPicPr>
          <p:nvPr/>
        </p:nvPicPr>
        <p:blipFill rotWithShape="1">
          <a:blip r:embed="rId4" cstate="screen">
            <a:extLst>
              <a:ext uri="{28A0092B-C50C-407E-A947-70E740481C1C}">
                <a14:useLocalDpi xmlns:a14="http://schemas.microsoft.com/office/drawing/2010/main"/>
              </a:ext>
            </a:extLst>
          </a:blip>
          <a:srcRect l="2920" b="2189"/>
          <a:stretch/>
        </p:blipFill>
        <p:spPr>
          <a:xfrm>
            <a:off x="8913259" y="126842"/>
            <a:ext cx="2996403" cy="3600000"/>
          </a:xfrm>
          <a:prstGeom prst="rect">
            <a:avLst/>
          </a:prstGeom>
          <a:effectLst>
            <a:softEdge rad="63500"/>
          </a:effectLst>
        </p:spPr>
      </p:pic>
      <p:pic>
        <p:nvPicPr>
          <p:cNvPr id="7" name="Obrázek 6"/>
          <p:cNvPicPr>
            <a:picLocks noChangeAspect="1"/>
          </p:cNvPicPr>
          <p:nvPr/>
        </p:nvPicPr>
        <p:blipFill rotWithShape="1">
          <a:blip r:embed="rId5" cstate="screen">
            <a:extLst>
              <a:ext uri="{28A0092B-C50C-407E-A947-70E740481C1C}">
                <a14:useLocalDpi xmlns:a14="http://schemas.microsoft.com/office/drawing/2010/main"/>
              </a:ext>
            </a:extLst>
          </a:blip>
          <a:srcRect t="44136" b="25183"/>
          <a:stretch/>
        </p:blipFill>
        <p:spPr>
          <a:xfrm>
            <a:off x="4403369" y="3681316"/>
            <a:ext cx="7496894" cy="2990232"/>
          </a:xfrm>
          <a:prstGeom prst="rect">
            <a:avLst/>
          </a:prstGeom>
          <a:effectLst>
            <a:softEdge rad="63500"/>
          </a:effectLst>
        </p:spPr>
      </p:pic>
    </p:spTree>
    <p:extLst>
      <p:ext uri="{BB962C8B-B14F-4D97-AF65-F5344CB8AC3E}">
        <p14:creationId xmlns:p14="http://schemas.microsoft.com/office/powerpoint/2010/main" val="4197572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Red</a:t>
            </a:r>
            <a:r>
              <a:rPr lang="cs-CZ" dirty="0" smtClean="0"/>
              <a:t> Box</a:t>
            </a:r>
            <a:br>
              <a:rPr lang="cs-CZ" dirty="0" smtClean="0"/>
            </a:br>
            <a:r>
              <a:rPr lang="cs-CZ" sz="2800" dirty="0" smtClean="0"/>
              <a:t>Americká akademie v Římě, Itálie, </a:t>
            </a:r>
            <a:r>
              <a:rPr lang="cs-CZ" sz="2800" dirty="0" smtClean="0"/>
              <a:t>2002</a:t>
            </a:r>
            <a:endParaRPr lang="cs-CZ" dirty="0"/>
          </a:p>
        </p:txBody>
      </p:sp>
      <p:sp>
        <p:nvSpPr>
          <p:cNvPr id="3" name="Zástupný symbol pro obsah 2"/>
          <p:cNvSpPr>
            <a:spLocks noGrp="1"/>
          </p:cNvSpPr>
          <p:nvPr>
            <p:ph idx="1"/>
          </p:nvPr>
        </p:nvSpPr>
        <p:spPr>
          <a:xfrm>
            <a:off x="677333" y="2160590"/>
            <a:ext cx="11131959" cy="1402008"/>
          </a:xfrm>
        </p:spPr>
        <p:txBody>
          <a:bodyPr/>
          <a:lstStyle/>
          <a:p>
            <a:r>
              <a:rPr lang="cs-CZ" dirty="0" smtClean="0"/>
              <a:t>Po obdržení ceny za krajinnou architekturu strávil Andy </a:t>
            </a:r>
            <a:r>
              <a:rPr lang="cs-CZ" dirty="0" err="1" smtClean="0"/>
              <a:t>Cao</a:t>
            </a:r>
            <a:r>
              <a:rPr lang="cs-CZ" dirty="0" smtClean="0"/>
              <a:t> rok v Římě. Společně se svým novým společníkem </a:t>
            </a:r>
            <a:r>
              <a:rPr lang="cs-CZ" dirty="0" err="1" smtClean="0"/>
              <a:t>Perrotem</a:t>
            </a:r>
            <a:r>
              <a:rPr lang="cs-CZ" dirty="0" smtClean="0"/>
              <a:t> zde vytvořili uměleckou instalaci </a:t>
            </a:r>
            <a:r>
              <a:rPr lang="cs-CZ" dirty="0" err="1" smtClean="0"/>
              <a:t>Red</a:t>
            </a:r>
            <a:r>
              <a:rPr lang="cs-CZ" dirty="0" smtClean="0"/>
              <a:t> Box.</a:t>
            </a:r>
          </a:p>
          <a:p>
            <a:r>
              <a:rPr lang="cs-CZ" dirty="0" smtClean="0"/>
              <a:t>Instalace byla inspirována uměním, historií a smyslností Říma. Materiálem byly </a:t>
            </a:r>
            <a:r>
              <a:rPr lang="cs-CZ" dirty="0" smtClean="0"/>
              <a:t>recyklované </a:t>
            </a:r>
            <a:r>
              <a:rPr lang="cs-CZ" dirty="0" smtClean="0"/>
              <a:t>zdravotnické zkumavky, stěna porostlá trávou, a 9 tun recyklovaných skleněných oblázků.</a:t>
            </a:r>
            <a:endParaRPr lang="cs-CZ" dirty="0"/>
          </a:p>
        </p:txBody>
      </p:sp>
      <p:pic>
        <p:nvPicPr>
          <p:cNvPr id="4" name="Obrázek 3"/>
          <p:cNvPicPr>
            <a:picLocks noChangeAspect="1"/>
          </p:cNvPicPr>
          <p:nvPr/>
        </p:nvPicPr>
        <p:blipFill rotWithShape="1">
          <a:blip r:embed="rId2"/>
          <a:srcRect b="8207"/>
          <a:stretch/>
        </p:blipFill>
        <p:spPr>
          <a:xfrm>
            <a:off x="190387" y="3875916"/>
            <a:ext cx="4423161" cy="2700000"/>
          </a:xfrm>
          <a:prstGeom prst="rect">
            <a:avLst/>
          </a:prstGeom>
          <a:effectLst>
            <a:softEdge rad="63500"/>
          </a:effectLst>
        </p:spPr>
      </p:pic>
      <p:pic>
        <p:nvPicPr>
          <p:cNvPr id="5" name="Obrázek 4"/>
          <p:cNvPicPr>
            <a:picLocks noChangeAspect="1"/>
          </p:cNvPicPr>
          <p:nvPr/>
        </p:nvPicPr>
        <p:blipFill>
          <a:blip r:embed="rId3"/>
          <a:stretch>
            <a:fillRect/>
          </a:stretch>
        </p:blipFill>
        <p:spPr>
          <a:xfrm>
            <a:off x="8456861" y="3875916"/>
            <a:ext cx="3600000" cy="2700000"/>
          </a:xfrm>
          <a:prstGeom prst="rect">
            <a:avLst/>
          </a:prstGeom>
          <a:effectLst>
            <a:softEdge rad="63500"/>
          </a:effectLst>
        </p:spPr>
      </p:pic>
      <p:pic>
        <p:nvPicPr>
          <p:cNvPr id="6" name="Obrázek 5"/>
          <p:cNvPicPr>
            <a:picLocks noChangeAspect="1"/>
          </p:cNvPicPr>
          <p:nvPr/>
        </p:nvPicPr>
        <p:blipFill>
          <a:blip r:embed="rId4"/>
          <a:stretch>
            <a:fillRect/>
          </a:stretch>
        </p:blipFill>
        <p:spPr>
          <a:xfrm>
            <a:off x="4735204" y="3875916"/>
            <a:ext cx="3600000" cy="2700000"/>
          </a:xfrm>
          <a:prstGeom prst="rect">
            <a:avLst/>
          </a:prstGeom>
          <a:effectLst>
            <a:softEdge rad="63500"/>
          </a:effectLst>
        </p:spPr>
      </p:pic>
    </p:spTree>
    <p:extLst>
      <p:ext uri="{BB962C8B-B14F-4D97-AF65-F5344CB8AC3E}">
        <p14:creationId xmlns:p14="http://schemas.microsoft.com/office/powerpoint/2010/main" val="17750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Cocoons</a:t>
            </a:r>
            <a:r>
              <a:rPr lang="cs-CZ" dirty="0" smtClean="0"/>
              <a:t/>
            </a:r>
            <a:br>
              <a:rPr lang="cs-CZ" dirty="0" smtClean="0"/>
            </a:br>
            <a:r>
              <a:rPr lang="cs-CZ" sz="2800" dirty="0" err="1" smtClean="0"/>
              <a:t>Emeryville</a:t>
            </a:r>
            <a:r>
              <a:rPr lang="cs-CZ" sz="2800" dirty="0" smtClean="0"/>
              <a:t>, </a:t>
            </a:r>
            <a:r>
              <a:rPr lang="cs-CZ" sz="2800" dirty="0" smtClean="0"/>
              <a:t>K</a:t>
            </a:r>
            <a:r>
              <a:rPr lang="cs-CZ" sz="2800" dirty="0" smtClean="0"/>
              <a:t>alifornie, </a:t>
            </a:r>
            <a:r>
              <a:rPr lang="cs-CZ" sz="2800" dirty="0" smtClean="0"/>
              <a:t>2003</a:t>
            </a:r>
            <a:endParaRPr lang="cs-CZ" dirty="0"/>
          </a:p>
        </p:txBody>
      </p:sp>
      <p:pic>
        <p:nvPicPr>
          <p:cNvPr id="4" name="Obrázek 3"/>
          <p:cNvPicPr>
            <a:picLocks noChangeAspect="1"/>
          </p:cNvPicPr>
          <p:nvPr/>
        </p:nvPicPr>
        <p:blipFill>
          <a:blip r:embed="rId2"/>
          <a:stretch>
            <a:fillRect/>
          </a:stretch>
        </p:blipFill>
        <p:spPr>
          <a:xfrm>
            <a:off x="7234741" y="63000"/>
            <a:ext cx="4500000" cy="3375000"/>
          </a:xfrm>
          <a:prstGeom prst="rect">
            <a:avLst/>
          </a:prstGeom>
          <a:effectLst>
            <a:softEdge rad="63500"/>
          </a:effectLst>
        </p:spPr>
      </p:pic>
      <p:sp>
        <p:nvSpPr>
          <p:cNvPr id="6" name="Zástupný symbol pro obsah 5"/>
          <p:cNvSpPr>
            <a:spLocks noGrp="1"/>
          </p:cNvSpPr>
          <p:nvPr>
            <p:ph idx="1"/>
          </p:nvPr>
        </p:nvSpPr>
        <p:spPr>
          <a:xfrm>
            <a:off x="677334" y="2160589"/>
            <a:ext cx="6020349" cy="3880773"/>
          </a:xfrm>
        </p:spPr>
        <p:txBody>
          <a:bodyPr/>
          <a:lstStyle/>
          <a:p>
            <a:r>
              <a:rPr lang="cs-CZ" dirty="0" smtClean="0"/>
              <a:t>Instalace byla umístěna na pláži v San Franciscu na skalnatém místě naproti </a:t>
            </a:r>
            <a:r>
              <a:rPr lang="cs-CZ" dirty="0" err="1" smtClean="0"/>
              <a:t>Golden</a:t>
            </a:r>
            <a:r>
              <a:rPr lang="cs-CZ" dirty="0" smtClean="0"/>
              <a:t> </a:t>
            </a:r>
            <a:r>
              <a:rPr lang="cs-CZ" dirty="0" err="1" smtClean="0"/>
              <a:t>Gate</a:t>
            </a:r>
            <a:r>
              <a:rPr lang="cs-CZ" dirty="0" smtClean="0"/>
              <a:t> </a:t>
            </a:r>
            <a:r>
              <a:rPr lang="cs-CZ" dirty="0" err="1" smtClean="0"/>
              <a:t>Bridge</a:t>
            </a:r>
            <a:r>
              <a:rPr lang="cs-CZ" dirty="0" smtClean="0"/>
              <a:t>. </a:t>
            </a:r>
          </a:p>
          <a:p>
            <a:r>
              <a:rPr lang="cs-CZ" dirty="0" smtClean="0"/>
              <a:t>Tři kokony vysoké 2,5, 3 a 3,5 m byly vyrobeny z nerezové kostry potažené barveným rybářským vlascem. Bylo </a:t>
            </a:r>
            <a:r>
              <a:rPr lang="cs-CZ" dirty="0" smtClean="0"/>
              <a:t>použito </a:t>
            </a:r>
            <a:r>
              <a:rPr lang="cs-CZ" dirty="0" smtClean="0"/>
              <a:t>5 mil vlasce, který byl omotán kolem kostry. </a:t>
            </a:r>
            <a:endParaRPr lang="cs-CZ" dirty="0"/>
          </a:p>
        </p:txBody>
      </p:sp>
      <p:pic>
        <p:nvPicPr>
          <p:cNvPr id="7" name="Zástupný symbol pro obsah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741" y="3379276"/>
            <a:ext cx="4500000" cy="3478724"/>
          </a:xfrm>
          <a:prstGeom prst="rect">
            <a:avLst/>
          </a:prstGeom>
          <a:effectLst>
            <a:softEdge rad="63500"/>
          </a:effectLst>
        </p:spPr>
      </p:pic>
    </p:spTree>
    <p:extLst>
      <p:ext uri="{BB962C8B-B14F-4D97-AF65-F5344CB8AC3E}">
        <p14:creationId xmlns:p14="http://schemas.microsoft.com/office/powerpoint/2010/main" val="785375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Lullaby</a:t>
            </a:r>
            <a:r>
              <a:rPr lang="cs-CZ" dirty="0" smtClean="0"/>
              <a:t> garden</a:t>
            </a:r>
            <a:br>
              <a:rPr lang="cs-CZ" dirty="0" smtClean="0"/>
            </a:br>
            <a:r>
              <a:rPr lang="cs-CZ" sz="2800" dirty="0" err="1" smtClean="0"/>
              <a:t>Sonoma</a:t>
            </a:r>
            <a:r>
              <a:rPr lang="cs-CZ" sz="2800" dirty="0" smtClean="0"/>
              <a:t>, </a:t>
            </a:r>
            <a:r>
              <a:rPr lang="cs-CZ" sz="2800" dirty="0"/>
              <a:t>K</a:t>
            </a:r>
            <a:r>
              <a:rPr lang="cs-CZ" sz="2800" dirty="0" smtClean="0"/>
              <a:t>alifornie, </a:t>
            </a:r>
            <a:r>
              <a:rPr lang="cs-CZ" sz="2800" dirty="0" smtClean="0"/>
              <a:t>2004</a:t>
            </a:r>
            <a:endParaRPr lang="cs-CZ" dirty="0"/>
          </a:p>
        </p:txBody>
      </p:sp>
      <p:sp>
        <p:nvSpPr>
          <p:cNvPr id="3" name="Zástupný symbol pro obsah 2"/>
          <p:cNvSpPr>
            <a:spLocks noGrp="1"/>
          </p:cNvSpPr>
          <p:nvPr>
            <p:ph idx="1"/>
          </p:nvPr>
        </p:nvSpPr>
        <p:spPr>
          <a:xfrm>
            <a:off x="677333" y="2160590"/>
            <a:ext cx="10806105" cy="1940386"/>
          </a:xfrm>
        </p:spPr>
        <p:txBody>
          <a:bodyPr/>
          <a:lstStyle/>
          <a:p>
            <a:r>
              <a:rPr lang="cs-CZ" dirty="0" smtClean="0"/>
              <a:t>Instalace byla vytvořena pro </a:t>
            </a:r>
            <a:r>
              <a:rPr lang="cs-CZ" dirty="0" err="1"/>
              <a:t>Cornerstone</a:t>
            </a:r>
            <a:r>
              <a:rPr lang="cs-CZ" dirty="0"/>
              <a:t> Festival </a:t>
            </a:r>
            <a:r>
              <a:rPr lang="cs-CZ" dirty="0" err="1"/>
              <a:t>of</a:t>
            </a:r>
            <a:r>
              <a:rPr lang="cs-CZ" dirty="0"/>
              <a:t> </a:t>
            </a:r>
            <a:r>
              <a:rPr lang="cs-CZ" dirty="0" err="1" smtClean="0"/>
              <a:t>Gardens</a:t>
            </a:r>
            <a:r>
              <a:rPr lang="cs-CZ" dirty="0" smtClean="0"/>
              <a:t>.</a:t>
            </a:r>
            <a:endParaRPr lang="cs-CZ" dirty="0" smtClean="0"/>
          </a:p>
          <a:p>
            <a:r>
              <a:rPr lang="cs-CZ" dirty="0" smtClean="0"/>
              <a:t>Použito bylo 200 nylonových, ručně tkaných koberců o rozměrech 1 x 1m. Po sešití měl výsledný koberec 1300 m</a:t>
            </a:r>
            <a:r>
              <a:rPr lang="cs-CZ" baseline="30000" dirty="0" smtClean="0"/>
              <a:t>2</a:t>
            </a:r>
            <a:r>
              <a:rPr lang="cs-CZ" dirty="0" smtClean="0"/>
              <a:t>.  V instalaci byly také použity nadměrné zipy a leštěné kokosové skořápky. Po obvodu byl z rybářského vlasce natažen „neviditelný plot“, který mizí a objevuje se v závislosti na lomu světla.</a:t>
            </a:r>
            <a:endParaRPr lang="cs-CZ" dirty="0"/>
          </a:p>
        </p:txBody>
      </p:sp>
      <p:pic>
        <p:nvPicPr>
          <p:cNvPr id="4" name="Obráze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4262" y="3956073"/>
            <a:ext cx="4040569" cy="2700000"/>
          </a:xfrm>
          <a:prstGeom prst="rect">
            <a:avLst/>
          </a:prstGeom>
          <a:effectLst>
            <a:softEdge rad="63500"/>
          </a:effectLst>
        </p:spPr>
      </p:pic>
      <p:pic>
        <p:nvPicPr>
          <p:cNvPr id="5" name="Obrázek 4"/>
          <p:cNvPicPr>
            <a:picLocks noChangeAspect="1"/>
          </p:cNvPicPr>
          <p:nvPr/>
        </p:nvPicPr>
        <p:blipFill>
          <a:blip r:embed="rId3"/>
          <a:stretch>
            <a:fillRect/>
          </a:stretch>
        </p:blipFill>
        <p:spPr>
          <a:xfrm>
            <a:off x="4290176" y="3956073"/>
            <a:ext cx="3600000" cy="2700000"/>
          </a:xfrm>
          <a:prstGeom prst="rect">
            <a:avLst/>
          </a:prstGeom>
          <a:effectLst>
            <a:softEdge rad="63500"/>
          </a:effectLst>
        </p:spPr>
      </p:pic>
      <p:pic>
        <p:nvPicPr>
          <p:cNvPr id="6" name="Obrázek 5"/>
          <p:cNvPicPr>
            <a:picLocks noChangeAspect="1"/>
          </p:cNvPicPr>
          <p:nvPr/>
        </p:nvPicPr>
        <p:blipFill>
          <a:blip r:embed="rId4"/>
          <a:stretch>
            <a:fillRect/>
          </a:stretch>
        </p:blipFill>
        <p:spPr>
          <a:xfrm>
            <a:off x="95939" y="3956073"/>
            <a:ext cx="4060151" cy="2700000"/>
          </a:xfrm>
          <a:prstGeom prst="rect">
            <a:avLst/>
          </a:prstGeom>
          <a:effectLst>
            <a:softEdge rad="63500"/>
          </a:effectLst>
        </p:spPr>
      </p:pic>
    </p:spTree>
    <p:extLst>
      <p:ext uri="{BB962C8B-B14F-4D97-AF65-F5344CB8AC3E}">
        <p14:creationId xmlns:p14="http://schemas.microsoft.com/office/powerpoint/2010/main" val="1510911184"/>
      </p:ext>
    </p:extLst>
  </p:cSld>
  <p:clrMapOvr>
    <a:masterClrMapping/>
  </p:clrMapOvr>
</p:sld>
</file>

<file path=ppt/theme/theme1.xml><?xml version="1.0" encoding="utf-8"?>
<a:theme xmlns:a="http://schemas.openxmlformats.org/drawingml/2006/main" name="Fas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1088</TotalTime>
  <Words>1689</Words>
  <Application>Microsoft Office PowerPoint</Application>
  <PresentationFormat>Širokoúhlá obrazovka</PresentationFormat>
  <Paragraphs>86</Paragraphs>
  <Slides>26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Trebuchet MS</vt:lpstr>
      <vt:lpstr>Wingdings 3</vt:lpstr>
      <vt:lpstr>Faseta</vt:lpstr>
      <vt:lpstr>CAO PERROT STUDIO</vt:lpstr>
      <vt:lpstr>CAO PERROT STUDIO</vt:lpstr>
      <vt:lpstr>Andy CAO</vt:lpstr>
      <vt:lpstr>Xavier PERROT</vt:lpstr>
      <vt:lpstr>L.A.‘s Glass garden Los Angeles, Kalifornie, 1998</vt:lpstr>
      <vt:lpstr>Prezentace aplikace PowerPoint</vt:lpstr>
      <vt:lpstr>Red Box Americká akademie v Římě, Itálie, 2002</vt:lpstr>
      <vt:lpstr>Cocoons Emeryville, Kalifornie, 2003</vt:lpstr>
      <vt:lpstr>Lullaby garden Sonoma, Kalifornie, 2004</vt:lpstr>
      <vt:lpstr>Jardin K Bretagne, Francie, 2004</vt:lpstr>
      <vt:lpstr>Jardin des Hesperides Quebec, Canada, 2006</vt:lpstr>
      <vt:lpstr>Cloud Chandelier Paříž, Francie, 2008</vt:lpstr>
      <vt:lpstr>Guangming New Town Central Park Schenzen, Čína, 2008</vt:lpstr>
      <vt:lpstr>Prezentace aplikace PowerPoint</vt:lpstr>
      <vt:lpstr>Aerial Garden Jardin des Tuiliers, Paříž, 2009</vt:lpstr>
      <vt:lpstr>Willow tree Grand Prairie Central Park, Texas, 2010</vt:lpstr>
      <vt:lpstr>Pillow Field Washington, 2010</vt:lpstr>
      <vt:lpstr>Red Lantern Sonoma, Kalifornie, 2011</vt:lpstr>
      <vt:lpstr>Bai Yun Sonoma, Kalifornie, 2011</vt:lpstr>
      <vt:lpstr>Red Bowl Beauvais, Francie, 2012</vt:lpstr>
      <vt:lpstr>Pollen gardens Francie, 2012</vt:lpstr>
      <vt:lpstr>Swarovski Kristallwelten Evolution Wattens, Rakousko, 2015</vt:lpstr>
      <vt:lpstr>Prezentace aplikace PowerPoint</vt:lpstr>
      <vt:lpstr>Závěr</vt:lpstr>
      <vt:lpstr>Zdroje</vt:lpstr>
      <vt:lpstr>Děkuji za pozornost</vt:lpstr>
    </vt:vector>
  </TitlesOfParts>
  <Company>Graphics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CAO PERROT STUDIO</dc:title>
  <dc:creator>Kacka</dc:creator>
  <cp:lastModifiedBy>Kacka</cp:lastModifiedBy>
  <cp:revision>86</cp:revision>
  <dcterms:created xsi:type="dcterms:W3CDTF">2016-04-09T11:37:54Z</dcterms:created>
  <dcterms:modified xsi:type="dcterms:W3CDTF">2016-04-11T11:53:06Z</dcterms:modified>
</cp:coreProperties>
</file>